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63.xml" ContentType="application/vnd.openxmlformats-officedocument.presentationml.notesSlide+xml"/>
  <Override PartName="/ppt/tableStyles.xml" ContentType="application/vnd.openxmlformats-officedocument.presentationml.tableStyles+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77.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68.xml" ContentType="application/vnd.openxmlformats-officedocument.presentationml.notesSlide+xml"/>
  <Override PartName="/ppt/notesSlides/notesSlide79.xml" ContentType="application/vnd.openxmlformats-officedocument.presentationml.notesSlide+xml"/>
  <Override PartName="/customXml/itemProps2.xml" ContentType="application/vnd.openxmlformats-officedocument.customXmlProperties+xml"/>
  <Override PartName="/ppt/slides/slide55.xml" ContentType="application/vnd.openxmlformats-officedocument.presentationml.slide+xml"/>
  <Override PartName="/ppt/theme/theme2.xml" ContentType="application/vnd.openxmlformats-officedocument.theme+xml"/>
  <Override PartName="/ppt/notesSlides/notesSlide57.xml" ContentType="application/vnd.openxmlformats-officedocument.presentationml.notesSlide+xml"/>
  <Override PartName="/ppt/slides/slide33.xml" ContentType="application/vnd.openxmlformats-officedocument.presentationml.slide+xml"/>
  <Override PartName="/ppt/slides/slide44.xml" ContentType="application/vnd.openxmlformats-officedocument.presentationml.slide+xml"/>
  <Override PartName="/ppt/slides/slide80.xml" ContentType="application/vnd.openxmlformats-officedocument.presentationml.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71.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notesSlides/notesSlide13.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slides/slide49.xml" ContentType="application/vnd.openxmlformats-officedocument.presentationml.slide+xml"/>
  <Override PartName="/ppt/notesSlides/notesSlide4.xml" ContentType="application/vnd.openxmlformats-officedocument.presentationml.notesSlide+xml"/>
  <Override PartName="/ppt/slides/slide38.xml" ContentType="application/vnd.openxmlformats-officedocument.presentationml.slide+xml"/>
  <Override PartName="/ppt/slides/slide27.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76.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notesSlides/notesSlide37.xml" ContentType="application/vnd.openxmlformats-officedocument.presentationml.notesSlide+xml"/>
  <Override PartName="/ppt/notesSlides/notesSlide55.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legacyDocTextInfo.bin" ContentType="application/vnd.ms-office.legacyDocTextInfo"/>
  <Override PartName="/ppt/slides/slide8.xml" ContentType="application/vnd.openxmlformats-officedocument.presentationml.slide+xml"/>
  <Override PartName="/ppt/slides/slide69.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notesSlides/notesSlide78.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67.xml" ContentType="application/vnd.openxmlformats-officedocument.presentationml.notesSlide+xml"/>
  <Override PartName="/customXml/itemProps1.xml" ContentType="application/vnd.openxmlformats-officedocument.customXmlProperties+xml"/>
  <Override PartName="/ppt/slides/slide43.xml" ContentType="application/vnd.openxmlformats-officedocument.presentationml.slide+xml"/>
  <Override PartName="/ppt/theme/theme1.xml" ContentType="application/vnd.openxmlformats-officedocument.them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slides/slide32.xml" ContentType="application/vnd.openxmlformats-officedocument.presentationml.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notesSlides/notesSlide23.xml" ContentType="application/vnd.openxmlformats-officedocument.presentationml.notesSlide+xml"/>
  <Override PartName="/ppt/notesSlides/notesSlide70.xml" ContentType="application/vnd.openxmlformats-officedocument.presentationml.notesSlide+xml"/>
  <Override PartName="/docProps/custom.xml" ContentType="application/vnd.openxmlformats-officedocument.custom-properties+xml"/>
  <Override PartName="/ppt/notesSlides/notesSlide12.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48.xml" ContentType="application/vnd.openxmlformats-officedocument.presentationml.slide+xml"/>
  <Override PartName="/ppt/notesSlides/notesSlide3.xml" ContentType="application/vnd.openxmlformats-officedocument.presentationml.notesSlide+xml"/>
  <Default Extension="bin" ContentType="application/vnd.ms-office.legacyDiagramText"/>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Override PartName="/ppt/slides/slide51.xml" ContentType="application/vnd.openxmlformats-officedocument.presentationml.slide+xml"/>
  <Override PartName="/ppt/slideLayouts/slideLayout14.xml" ContentType="application/vnd.openxmlformats-officedocument.presentationml.slideLayout+xml"/>
  <Override PartName="/ppt/notesSlides/notesSlide53.xml" ContentType="application/vnd.openxmlformats-officedocument.presentationml.notesSlide+xml"/>
  <Override PartName="/ppt/slides/slide40.xml" ContentType="application/vnd.openxmlformats-officedocument.presentationml.slide+xml"/>
  <Override PartName="/ppt/notesSlides/notesSlide42.xml" ContentType="application/vnd.openxmlformats-officedocument.presentationml.notesSlide+xml"/>
  <Override PartName="/ppt/notesSlides/notesSlide8.xml" ContentType="application/vnd.openxmlformats-officedocument.presentationml.notesSlide+xml"/>
  <Default Extension="vml" ContentType="application/vnd.openxmlformats-officedocument.vmlDrawing"/>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78.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45.xml" ContentType="application/vnd.openxmlformats-officedocument.presentationml.slide+xml"/>
  <Override PartName="/ppt/theme/theme3.xml" ContentType="application/vnd.openxmlformats-officedocument.theme+xml"/>
  <Override PartName="/ppt/notesSlides/notesSlide47.xml" ContentType="application/vnd.openxmlformats-officedocument.presentationml.notesSlide+xml"/>
  <Override PartName="/ppt/notesSlides/notesSlide58.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85"/>
  </p:notesMasterIdLst>
  <p:handoutMasterIdLst>
    <p:handoutMasterId r:id="rId86"/>
  </p:handoutMasterIdLst>
  <p:sldIdLst>
    <p:sldId id="256" r:id="rId2"/>
    <p:sldId id="319" r:id="rId3"/>
    <p:sldId id="320" r:id="rId4"/>
    <p:sldId id="321" r:id="rId5"/>
    <p:sldId id="355" r:id="rId6"/>
    <p:sldId id="338" r:id="rId7"/>
    <p:sldId id="357" r:id="rId8"/>
    <p:sldId id="358" r:id="rId9"/>
    <p:sldId id="360" r:id="rId10"/>
    <p:sldId id="361" r:id="rId11"/>
    <p:sldId id="367" r:id="rId12"/>
    <p:sldId id="356" r:id="rId13"/>
    <p:sldId id="339" r:id="rId14"/>
    <p:sldId id="340" r:id="rId15"/>
    <p:sldId id="341" r:id="rId16"/>
    <p:sldId id="342" r:id="rId17"/>
    <p:sldId id="343" r:id="rId18"/>
    <p:sldId id="344" r:id="rId19"/>
    <p:sldId id="345" r:id="rId20"/>
    <p:sldId id="346" r:id="rId21"/>
    <p:sldId id="347" r:id="rId22"/>
    <p:sldId id="348" r:id="rId23"/>
    <p:sldId id="349" r:id="rId24"/>
    <p:sldId id="350" r:id="rId25"/>
    <p:sldId id="351" r:id="rId26"/>
    <p:sldId id="352" r:id="rId27"/>
    <p:sldId id="353" r:id="rId28"/>
    <p:sldId id="354" r:id="rId29"/>
    <p:sldId id="365" r:id="rId30"/>
    <p:sldId id="366" r:id="rId31"/>
    <p:sldId id="301" r:id="rId32"/>
    <p:sldId id="328" r:id="rId33"/>
    <p:sldId id="369" r:id="rId34"/>
    <p:sldId id="370" r:id="rId35"/>
    <p:sldId id="302" r:id="rId36"/>
    <p:sldId id="308" r:id="rId37"/>
    <p:sldId id="336" r:id="rId38"/>
    <p:sldId id="309" r:id="rId39"/>
    <p:sldId id="368" r:id="rId40"/>
    <p:sldId id="311" r:id="rId41"/>
    <p:sldId id="317" r:id="rId42"/>
    <p:sldId id="318" r:id="rId43"/>
    <p:sldId id="304" r:id="rId44"/>
    <p:sldId id="337" r:id="rId45"/>
    <p:sldId id="305" r:id="rId46"/>
    <p:sldId id="306" r:id="rId47"/>
    <p:sldId id="402" r:id="rId48"/>
    <p:sldId id="375" r:id="rId49"/>
    <p:sldId id="378" r:id="rId50"/>
    <p:sldId id="383" r:id="rId51"/>
    <p:sldId id="384" r:id="rId52"/>
    <p:sldId id="385" r:id="rId53"/>
    <p:sldId id="387" r:id="rId54"/>
    <p:sldId id="388" r:id="rId55"/>
    <p:sldId id="389" r:id="rId56"/>
    <p:sldId id="390" r:id="rId57"/>
    <p:sldId id="391" r:id="rId58"/>
    <p:sldId id="401" r:id="rId59"/>
    <p:sldId id="394" r:id="rId60"/>
    <p:sldId id="395" r:id="rId61"/>
    <p:sldId id="396" r:id="rId62"/>
    <p:sldId id="397" r:id="rId63"/>
    <p:sldId id="398" r:id="rId64"/>
    <p:sldId id="399" r:id="rId65"/>
    <p:sldId id="407" r:id="rId66"/>
    <p:sldId id="409" r:id="rId67"/>
    <p:sldId id="414" r:id="rId68"/>
    <p:sldId id="417" r:id="rId69"/>
    <p:sldId id="419" r:id="rId70"/>
    <p:sldId id="420" r:id="rId71"/>
    <p:sldId id="421" r:id="rId72"/>
    <p:sldId id="422" r:id="rId73"/>
    <p:sldId id="423" r:id="rId74"/>
    <p:sldId id="424" r:id="rId75"/>
    <p:sldId id="425" r:id="rId76"/>
    <p:sldId id="426" r:id="rId77"/>
    <p:sldId id="433" r:id="rId78"/>
    <p:sldId id="427" r:id="rId79"/>
    <p:sldId id="428" r:id="rId80"/>
    <p:sldId id="429" r:id="rId81"/>
    <p:sldId id="430" r:id="rId82"/>
    <p:sldId id="431" r:id="rId83"/>
    <p:sldId id="432" r:id="rId84"/>
  </p:sldIdLst>
  <p:sldSz cx="9144000" cy="6858000" type="screen4x3"/>
  <p:notesSz cx="7010400" cy="9296400"/>
  <p:defaultTextStyle>
    <a:defPPr>
      <a:defRPr lang="en-US"/>
    </a:defPPr>
    <a:lvl1pPr algn="ctr" rtl="0" fontAlgn="base">
      <a:spcBef>
        <a:spcPct val="0"/>
      </a:spcBef>
      <a:spcAft>
        <a:spcPct val="0"/>
      </a:spcAft>
      <a:defRPr b="1" kern="1200">
        <a:solidFill>
          <a:schemeClr val="tx1"/>
        </a:solidFill>
        <a:latin typeface="Arial" charset="0"/>
        <a:ea typeface="+mn-ea"/>
        <a:cs typeface="+mn-cs"/>
      </a:defRPr>
    </a:lvl1pPr>
    <a:lvl2pPr marL="457200" algn="ctr" rtl="0" fontAlgn="base">
      <a:spcBef>
        <a:spcPct val="0"/>
      </a:spcBef>
      <a:spcAft>
        <a:spcPct val="0"/>
      </a:spcAft>
      <a:defRPr b="1" kern="1200">
        <a:solidFill>
          <a:schemeClr val="tx1"/>
        </a:solidFill>
        <a:latin typeface="Arial" charset="0"/>
        <a:ea typeface="+mn-ea"/>
        <a:cs typeface="+mn-cs"/>
      </a:defRPr>
    </a:lvl2pPr>
    <a:lvl3pPr marL="914400" algn="ctr" rtl="0" fontAlgn="base">
      <a:spcBef>
        <a:spcPct val="0"/>
      </a:spcBef>
      <a:spcAft>
        <a:spcPct val="0"/>
      </a:spcAft>
      <a:defRPr b="1" kern="1200">
        <a:solidFill>
          <a:schemeClr val="tx1"/>
        </a:solidFill>
        <a:latin typeface="Arial" charset="0"/>
        <a:ea typeface="+mn-ea"/>
        <a:cs typeface="+mn-cs"/>
      </a:defRPr>
    </a:lvl3pPr>
    <a:lvl4pPr marL="1371600" algn="ctr" rtl="0" fontAlgn="base">
      <a:spcBef>
        <a:spcPct val="0"/>
      </a:spcBef>
      <a:spcAft>
        <a:spcPct val="0"/>
      </a:spcAft>
      <a:defRPr b="1" kern="1200">
        <a:solidFill>
          <a:schemeClr val="tx1"/>
        </a:solidFill>
        <a:latin typeface="Arial" charset="0"/>
        <a:ea typeface="+mn-ea"/>
        <a:cs typeface="+mn-cs"/>
      </a:defRPr>
    </a:lvl4pPr>
    <a:lvl5pPr marL="1828800" algn="ctr"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0000"/>
    <a:srgbClr val="FF6600"/>
    <a:srgbClr val="FFCC66"/>
    <a:srgbClr val="FFCC00"/>
    <a:srgbClr val="000066"/>
    <a:srgbClr val="6699FF"/>
    <a:srgbClr val="66FF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34615" autoAdjust="0"/>
    <p:restoredTop sz="86375" autoAdjust="0"/>
  </p:normalViewPr>
  <p:slideViewPr>
    <p:cSldViewPr>
      <p:cViewPr>
        <p:scale>
          <a:sx n="100" d="100"/>
          <a:sy n="100" d="100"/>
        </p:scale>
        <p:origin x="-1350" y="-126"/>
      </p:cViewPr>
      <p:guideLst>
        <p:guide orient="horz" pos="2160"/>
        <p:guide pos="2880"/>
      </p:guideLst>
    </p:cSldViewPr>
  </p:slideViewPr>
  <p:outlineViewPr>
    <p:cViewPr>
      <p:scale>
        <a:sx n="25" d="100"/>
        <a:sy n="25"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 r:id="rId25" collapse="1"/>
      <p:sld r:id="rId26" collapse="1"/>
      <p:sld r:id="rId27" collapse="1"/>
    </p:sldLst>
  </p:outlineViewPr>
  <p:notesTextViewPr>
    <p:cViewPr>
      <p:scale>
        <a:sx n="100" d="100"/>
        <a:sy n="100" d="100"/>
      </p:scale>
      <p:origin x="0" y="0"/>
    </p:cViewPr>
  </p:notesTextViewPr>
  <p:sorterViewPr>
    <p:cViewPr>
      <p:scale>
        <a:sx n="100" d="100"/>
        <a:sy n="100" d="100"/>
      </p:scale>
      <p:origin x="0" y="29064"/>
    </p:cViewPr>
  </p:sorterViewPr>
  <p:notesViewPr>
    <p:cSldViewPr>
      <p:cViewPr>
        <p:scale>
          <a:sx n="100" d="100"/>
          <a:sy n="100" d="100"/>
        </p:scale>
        <p:origin x="-72" y="3426"/>
      </p:cViewPr>
      <p:guideLst>
        <p:guide orient="horz" pos="2929"/>
        <p:guide pos="2208"/>
      </p:guideLst>
    </p:cSldViewPr>
  </p:notes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theme" Target="theme/theme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tableStyles" Target="tableStyle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notesMaster" Target="notesMasters/notesMaster1.xml"/><Relationship Id="rId93" Type="http://schemas.openxmlformats.org/officeDocument/2006/relationships/customXml" Target="../customXml/item2.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viewProps" Target="viewProps.xml"/><Relationship Id="rId91" Type="http://schemas.microsoft.com/office/2006/relationships/legacyDocTextInfo" Target="legacyDocTextInfo.bin"/><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handoutMaster" Target="handoutMasters/handoutMaster1.xml"/><Relationship Id="rId94"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customXml" Target="../customXml/item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_rels/viewProps.xml.rels><?xml version="1.0" encoding="UTF-8" standalone="yes"?>
<Relationships xmlns="http://schemas.openxmlformats.org/package/2006/relationships"><Relationship Id="rId8" Type="http://schemas.openxmlformats.org/officeDocument/2006/relationships/slide" Target="slides/slide13.xml"/><Relationship Id="rId13" Type="http://schemas.openxmlformats.org/officeDocument/2006/relationships/slide" Target="slides/slide18.xml"/><Relationship Id="rId18" Type="http://schemas.openxmlformats.org/officeDocument/2006/relationships/slide" Target="slides/slide23.xml"/><Relationship Id="rId26" Type="http://schemas.openxmlformats.org/officeDocument/2006/relationships/slide" Target="slides/slide39.xml"/><Relationship Id="rId3" Type="http://schemas.openxmlformats.org/officeDocument/2006/relationships/slide" Target="slides/slide7.xml"/><Relationship Id="rId21" Type="http://schemas.openxmlformats.org/officeDocument/2006/relationships/slide" Target="slides/slide27.xml"/><Relationship Id="rId7" Type="http://schemas.openxmlformats.org/officeDocument/2006/relationships/slide" Target="slides/slide11.xml"/><Relationship Id="rId12" Type="http://schemas.openxmlformats.org/officeDocument/2006/relationships/slide" Target="slides/slide17.xml"/><Relationship Id="rId17" Type="http://schemas.openxmlformats.org/officeDocument/2006/relationships/slide" Target="slides/slide22.xml"/><Relationship Id="rId25" Type="http://schemas.openxmlformats.org/officeDocument/2006/relationships/slide" Target="slides/slide32.xml"/><Relationship Id="rId2" Type="http://schemas.openxmlformats.org/officeDocument/2006/relationships/slide" Target="slides/slide6.xml"/><Relationship Id="rId16" Type="http://schemas.openxmlformats.org/officeDocument/2006/relationships/slide" Target="slides/slide21.xml"/><Relationship Id="rId20" Type="http://schemas.openxmlformats.org/officeDocument/2006/relationships/slide" Target="slides/slide25.xml"/><Relationship Id="rId1" Type="http://schemas.openxmlformats.org/officeDocument/2006/relationships/slide" Target="slides/slide1.xml"/><Relationship Id="rId6" Type="http://schemas.openxmlformats.org/officeDocument/2006/relationships/slide" Target="slides/slide10.xml"/><Relationship Id="rId11" Type="http://schemas.openxmlformats.org/officeDocument/2006/relationships/slide" Target="slides/slide16.xml"/><Relationship Id="rId24" Type="http://schemas.openxmlformats.org/officeDocument/2006/relationships/slide" Target="slides/slide30.xml"/><Relationship Id="rId5" Type="http://schemas.openxmlformats.org/officeDocument/2006/relationships/slide" Target="slides/slide9.xml"/><Relationship Id="rId15" Type="http://schemas.openxmlformats.org/officeDocument/2006/relationships/slide" Target="slides/slide20.xml"/><Relationship Id="rId23" Type="http://schemas.openxmlformats.org/officeDocument/2006/relationships/slide" Target="slides/slide29.xml"/><Relationship Id="rId10" Type="http://schemas.openxmlformats.org/officeDocument/2006/relationships/slide" Target="slides/slide15.xml"/><Relationship Id="rId19" Type="http://schemas.openxmlformats.org/officeDocument/2006/relationships/slide" Target="slides/slide24.xml"/><Relationship Id="rId4" Type="http://schemas.openxmlformats.org/officeDocument/2006/relationships/slide" Target="slides/slide8.xml"/><Relationship Id="rId9" Type="http://schemas.openxmlformats.org/officeDocument/2006/relationships/slide" Target="slides/slide14.xml"/><Relationship Id="rId14" Type="http://schemas.openxmlformats.org/officeDocument/2006/relationships/slide" Target="slides/slide19.xml"/><Relationship Id="rId22" Type="http://schemas.openxmlformats.org/officeDocument/2006/relationships/slide" Target="slides/slide28.xml"/><Relationship Id="rId27" Type="http://schemas.openxmlformats.org/officeDocument/2006/relationships/slide" Target="slides/slide49.xml"/></Relationships>
</file>

<file path=ppt/drawings/_rels/vmlDrawing1.vml.rels><?xml version="1.0" encoding="UTF-8" standalone="yes"?>
<Relationships xmlns="http://schemas.openxmlformats.org/package/2006/relationships"><Relationship Id="rId8" Type="http://schemas.microsoft.com/office/2006/relationships/legacyDiagramText" Target="legacyDiagramText8.bin"/><Relationship Id="rId3" Type="http://schemas.microsoft.com/office/2006/relationships/legacyDiagramText" Target="legacyDiagramText3.bin"/><Relationship Id="rId7" Type="http://schemas.microsoft.com/office/2006/relationships/legacyDiagramText" Target="legacyDiagramText7.bin"/><Relationship Id="rId2" Type="http://schemas.microsoft.com/office/2006/relationships/legacyDiagramText" Target="legacyDiagramText2.bin"/><Relationship Id="rId1" Type="http://schemas.microsoft.com/office/2006/relationships/legacyDiagramText" Target="legacyDiagramText1.bin"/><Relationship Id="rId6" Type="http://schemas.microsoft.com/office/2006/relationships/legacyDiagramText" Target="legacyDiagramText6.bin"/><Relationship Id="rId5" Type="http://schemas.microsoft.com/office/2006/relationships/legacyDiagramText" Target="legacyDiagramText5.bin"/><Relationship Id="rId4" Type="http://schemas.microsoft.com/office/2006/relationships/legacyDiagramText" Target="legacyDiagramText4.bin"/></Relationships>
</file>

<file path=ppt/drawings/_rels/vmlDrawing2.vml.rels><?xml version="1.0" encoding="UTF-8" standalone="yes"?>
<Relationships xmlns="http://schemas.openxmlformats.org/package/2006/relationships"><Relationship Id="rId8" Type="http://schemas.microsoft.com/office/2006/relationships/legacyDiagramText" Target="legacyDiagramText16.bin"/><Relationship Id="rId13" Type="http://schemas.microsoft.com/office/2006/relationships/legacyDiagramText" Target="legacyDiagramText21.bin"/><Relationship Id="rId3" Type="http://schemas.microsoft.com/office/2006/relationships/legacyDiagramText" Target="legacyDiagramText11.bin"/><Relationship Id="rId7" Type="http://schemas.microsoft.com/office/2006/relationships/legacyDiagramText" Target="legacyDiagramText15.bin"/><Relationship Id="rId12" Type="http://schemas.microsoft.com/office/2006/relationships/legacyDiagramText" Target="legacyDiagramText20.bin"/><Relationship Id="rId2" Type="http://schemas.microsoft.com/office/2006/relationships/legacyDiagramText" Target="legacyDiagramText10.bin"/><Relationship Id="rId1" Type="http://schemas.microsoft.com/office/2006/relationships/legacyDiagramText" Target="legacyDiagramText9.bin"/><Relationship Id="rId6" Type="http://schemas.microsoft.com/office/2006/relationships/legacyDiagramText" Target="legacyDiagramText14.bin"/><Relationship Id="rId11" Type="http://schemas.microsoft.com/office/2006/relationships/legacyDiagramText" Target="legacyDiagramText19.bin"/><Relationship Id="rId5" Type="http://schemas.microsoft.com/office/2006/relationships/legacyDiagramText" Target="legacyDiagramText13.bin"/><Relationship Id="rId10" Type="http://schemas.microsoft.com/office/2006/relationships/legacyDiagramText" Target="legacyDiagramText18.bin"/><Relationship Id="rId4" Type="http://schemas.microsoft.com/office/2006/relationships/legacyDiagramText" Target="legacyDiagramText12.bin"/><Relationship Id="rId9" Type="http://schemas.microsoft.com/office/2006/relationships/legacyDiagramText" Target="legacyDiagramText17.bin"/><Relationship Id="rId14" Type="http://schemas.microsoft.com/office/2006/relationships/legacyDiagramText" Target="legacyDiagramText22.bin"/></Relationships>
</file>

<file path=ppt/drawings/_rels/vmlDrawing3.vml.rels><?xml version="1.0" encoding="UTF-8" standalone="yes"?>
<Relationships xmlns="http://schemas.openxmlformats.org/package/2006/relationships"><Relationship Id="rId3" Type="http://schemas.microsoft.com/office/2006/relationships/legacyDiagramText" Target="legacyDiagramText25.bin"/><Relationship Id="rId2" Type="http://schemas.microsoft.com/office/2006/relationships/legacyDiagramText" Target="legacyDiagramText24.bin"/><Relationship Id="rId1" Type="http://schemas.microsoft.com/office/2006/relationships/legacyDiagramText" Target="legacyDiagramText23.bin"/><Relationship Id="rId4" Type="http://schemas.microsoft.com/office/2006/relationships/legacyDiagramText" Target="legacyDiagramText26.bin"/></Relationships>
</file>

<file path=ppt/drawings/_rels/vmlDrawing4.vml.rels><?xml version="1.0" encoding="UTF-8" standalone="yes"?>
<Relationships xmlns="http://schemas.openxmlformats.org/package/2006/relationships"><Relationship Id="rId3" Type="http://schemas.microsoft.com/office/2006/relationships/legacyDiagramText" Target="legacyDiagramText29.bin"/><Relationship Id="rId2" Type="http://schemas.microsoft.com/office/2006/relationships/legacyDiagramText" Target="legacyDiagramText28.bin"/><Relationship Id="rId1" Type="http://schemas.microsoft.com/office/2006/relationships/legacyDiagramText" Target="legacyDiagramText27.bin"/></Relationships>
</file>

<file path=ppt/drawings/_rels/vmlDrawing5.vml.rels><?xml version="1.0" encoding="UTF-8" standalone="yes"?>
<Relationships xmlns="http://schemas.openxmlformats.org/package/2006/relationships"><Relationship Id="rId8" Type="http://schemas.microsoft.com/office/2006/relationships/legacyDiagramText" Target="legacyDiagramText37.bin"/><Relationship Id="rId3" Type="http://schemas.microsoft.com/office/2006/relationships/legacyDiagramText" Target="legacyDiagramText32.bin"/><Relationship Id="rId7" Type="http://schemas.microsoft.com/office/2006/relationships/legacyDiagramText" Target="legacyDiagramText36.bin"/><Relationship Id="rId2" Type="http://schemas.microsoft.com/office/2006/relationships/legacyDiagramText" Target="legacyDiagramText31.bin"/><Relationship Id="rId1" Type="http://schemas.microsoft.com/office/2006/relationships/legacyDiagramText" Target="legacyDiagramText30.bin"/><Relationship Id="rId6" Type="http://schemas.microsoft.com/office/2006/relationships/legacyDiagramText" Target="legacyDiagramText35.bin"/><Relationship Id="rId5" Type="http://schemas.microsoft.com/office/2006/relationships/legacyDiagramText" Target="legacyDiagramText34.bin"/><Relationship Id="rId10" Type="http://schemas.microsoft.com/office/2006/relationships/legacyDiagramText" Target="legacyDiagramText39.bin"/><Relationship Id="rId4" Type="http://schemas.microsoft.com/office/2006/relationships/legacyDiagramText" Target="legacyDiagramText33.bin"/><Relationship Id="rId9" Type="http://schemas.microsoft.com/office/2006/relationships/legacyDiagramText" Target="legacyDiagramText38.bin"/></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333" tIns="46666" rIns="93333" bIns="46666" numCol="1" anchor="t" anchorCtr="0" compatLnSpc="1">
            <a:prstTxWarp prst="textNoShape">
              <a:avLst/>
            </a:prstTxWarp>
          </a:bodyPr>
          <a:lstStyle>
            <a:lvl1pPr algn="l" defTabSz="933450">
              <a:defRPr sz="1200" b="0"/>
            </a:lvl1pPr>
          </a:lstStyle>
          <a:p>
            <a:endParaRPr lang="en-US"/>
          </a:p>
        </p:txBody>
      </p:sp>
      <p:sp>
        <p:nvSpPr>
          <p:cNvPr id="3075"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333" tIns="46666" rIns="93333" bIns="46666" numCol="1" anchor="t" anchorCtr="0" compatLnSpc="1">
            <a:prstTxWarp prst="textNoShape">
              <a:avLst/>
            </a:prstTxWarp>
          </a:bodyPr>
          <a:lstStyle>
            <a:lvl1pPr algn="r" defTabSz="933450">
              <a:defRPr sz="1200" b="0"/>
            </a:lvl1pPr>
          </a:lstStyle>
          <a:p>
            <a:fld id="{DBB97BD5-0A5C-4704-BD7F-293B7257A442}" type="datetime1">
              <a:rPr lang="en-US"/>
              <a:pPr/>
              <a:t>8/12/2011</a:t>
            </a:fld>
            <a:endParaRPr lang="en-US"/>
          </a:p>
        </p:txBody>
      </p:sp>
      <p:sp>
        <p:nvSpPr>
          <p:cNvPr id="3076" name="Rectangle 4"/>
          <p:cNvSpPr>
            <a:spLocks noGrp="1" noChangeArrowheads="1"/>
          </p:cNvSpPr>
          <p:nvPr>
            <p:ph type="ftr" sz="quarter" idx="2"/>
          </p:nvPr>
        </p:nvSpPr>
        <p:spPr bwMode="auto">
          <a:xfrm>
            <a:off x="0" y="8829675"/>
            <a:ext cx="5105400" cy="465138"/>
          </a:xfrm>
          <a:prstGeom prst="rect">
            <a:avLst/>
          </a:prstGeom>
          <a:noFill/>
          <a:ln w="9525">
            <a:noFill/>
            <a:miter lim="800000"/>
            <a:headEnd/>
            <a:tailEnd/>
          </a:ln>
          <a:effectLst/>
        </p:spPr>
        <p:txBody>
          <a:bodyPr vert="horz" wrap="square" lIns="93333" tIns="46666" rIns="93333" bIns="46666" numCol="1" anchor="b" anchorCtr="0" compatLnSpc="1">
            <a:prstTxWarp prst="textNoShape">
              <a:avLst/>
            </a:prstTxWarp>
          </a:bodyPr>
          <a:lstStyle>
            <a:lvl1pPr algn="l" defTabSz="933450">
              <a:defRPr sz="1200" b="0"/>
            </a:lvl1pPr>
          </a:lstStyle>
          <a:p>
            <a:r>
              <a:rPr lang="en-US"/>
              <a:t>U.S. Department of Labor, Wage and Hour Division</a:t>
            </a:r>
          </a:p>
        </p:txBody>
      </p:sp>
      <p:sp>
        <p:nvSpPr>
          <p:cNvPr id="3077" name="Rectangle 5"/>
          <p:cNvSpPr>
            <a:spLocks noGrp="1" noChangeArrowheads="1"/>
          </p:cNvSpPr>
          <p:nvPr>
            <p:ph type="sldNum" sz="quarter" idx="3"/>
          </p:nvPr>
        </p:nvSpPr>
        <p:spPr bwMode="auto">
          <a:xfrm>
            <a:off x="5486400" y="8829675"/>
            <a:ext cx="1522413" cy="465138"/>
          </a:xfrm>
          <a:prstGeom prst="rect">
            <a:avLst/>
          </a:prstGeom>
          <a:noFill/>
          <a:ln w="9525">
            <a:noFill/>
            <a:miter lim="800000"/>
            <a:headEnd/>
            <a:tailEnd/>
          </a:ln>
          <a:effectLst/>
        </p:spPr>
        <p:txBody>
          <a:bodyPr vert="horz" wrap="square" lIns="93333" tIns="46666" rIns="93333" bIns="46666" numCol="1" anchor="b" anchorCtr="0" compatLnSpc="1">
            <a:prstTxWarp prst="textNoShape">
              <a:avLst/>
            </a:prstTxWarp>
          </a:bodyPr>
          <a:lstStyle>
            <a:lvl1pPr algn="r" defTabSz="933450">
              <a:defRPr sz="1200" b="0"/>
            </a:lvl1pPr>
          </a:lstStyle>
          <a:p>
            <a:fld id="{78ED61FB-941D-4016-8B25-DC5D7F9A47AA}"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333" tIns="46666" rIns="93333" bIns="46666" numCol="1" anchor="t" anchorCtr="0" compatLnSpc="1">
            <a:prstTxWarp prst="textNoShape">
              <a:avLst/>
            </a:prstTxWarp>
          </a:bodyPr>
          <a:lstStyle>
            <a:lvl1pPr algn="l" defTabSz="933450">
              <a:defRPr sz="1200" b="0"/>
            </a:lvl1pPr>
          </a:lstStyle>
          <a:p>
            <a:endParaRPr lang="en-US"/>
          </a:p>
        </p:txBody>
      </p:sp>
      <p:sp>
        <p:nvSpPr>
          <p:cNvPr id="35843"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333" tIns="46666" rIns="93333" bIns="46666" numCol="1" anchor="t" anchorCtr="0" compatLnSpc="1">
            <a:prstTxWarp prst="textNoShape">
              <a:avLst/>
            </a:prstTxWarp>
          </a:bodyPr>
          <a:lstStyle>
            <a:lvl1pPr algn="r" defTabSz="933450">
              <a:defRPr sz="1200" b="0"/>
            </a:lvl1pPr>
          </a:lstStyle>
          <a:p>
            <a:fld id="{E1348B26-75D3-46FB-B98C-2591471A2F62}" type="datetime1">
              <a:rPr lang="en-US"/>
              <a:pPr/>
              <a:t>8/12/2011</a:t>
            </a:fld>
            <a:endParaRPr lang="en-US"/>
          </a:p>
        </p:txBody>
      </p:sp>
      <p:sp>
        <p:nvSpPr>
          <p:cNvPr id="3584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p:spPr>
      </p:sp>
      <p:sp>
        <p:nvSpPr>
          <p:cNvPr id="35845"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333" tIns="46666" rIns="93333" bIns="4666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5846"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333" tIns="46666" rIns="93333" bIns="46666" numCol="1" anchor="b" anchorCtr="0" compatLnSpc="1">
            <a:prstTxWarp prst="textNoShape">
              <a:avLst/>
            </a:prstTxWarp>
          </a:bodyPr>
          <a:lstStyle>
            <a:lvl1pPr algn="l" defTabSz="933450">
              <a:defRPr sz="1200" b="0"/>
            </a:lvl1pPr>
          </a:lstStyle>
          <a:p>
            <a:r>
              <a:rPr lang="en-US"/>
              <a:t>U.S. Department of Labor, Wage and Hour Division</a:t>
            </a:r>
          </a:p>
        </p:txBody>
      </p:sp>
      <p:sp>
        <p:nvSpPr>
          <p:cNvPr id="35847"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333" tIns="46666" rIns="93333" bIns="46666" numCol="1" anchor="b" anchorCtr="0" compatLnSpc="1">
            <a:prstTxWarp prst="textNoShape">
              <a:avLst/>
            </a:prstTxWarp>
          </a:bodyPr>
          <a:lstStyle>
            <a:lvl1pPr algn="r" defTabSz="933450">
              <a:defRPr sz="1200" b="0"/>
            </a:lvl1pPr>
          </a:lstStyle>
          <a:p>
            <a:fld id="{AF10A334-8BA3-4C84-A77C-62D16E6D5EF2}" type="slidenum">
              <a:rPr lang="en-US"/>
              <a:pPr/>
              <a:t>‹#›</a:t>
            </a:fld>
            <a:endParaRPr lang="en-US"/>
          </a:p>
        </p:txBody>
      </p:sp>
    </p:spTree>
  </p:cSld>
  <p:clrMap bg1="lt1" tx1="dk1" bg2="lt2" tx2="dk2" accent1="accent1" accent2="accent2" accent3="accent3" accent4="accent4" accent5="accent5" accent6="accent6" hlink="hlink" folHlink="folHlink"/>
  <p:hf hdr="0"/>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3" Type="http://schemas.openxmlformats.org/officeDocument/2006/relationships/hyperlink" Target="mailto:fairpay@dol.gov" TargetMode="External"/><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953D9D07-67B0-43BA-B388-63979B8FFAF9}"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F0BA3BC7-69B9-477A-8A0A-841F91F402A4}" type="slidenum">
              <a:rPr lang="en-US"/>
              <a:pPr/>
              <a:t>1</a:t>
            </a:fld>
            <a:endParaRPr lang="en-US"/>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C76854E1-1F59-403D-9372-507436710473}"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2F2B589D-BA7D-4D68-811F-1323F8BCBFA2}" type="slidenum">
              <a:rPr lang="en-US"/>
              <a:pPr/>
              <a:t>10</a:t>
            </a:fld>
            <a:endParaRPr lang="en-US"/>
          </a:p>
        </p:txBody>
      </p:sp>
      <p:sp>
        <p:nvSpPr>
          <p:cNvPr id="297986" name="Rectangle 2"/>
          <p:cNvSpPr>
            <a:spLocks noGrp="1" noRot="1" noChangeAspect="1" noChangeArrowheads="1" noTextEdit="1"/>
          </p:cNvSpPr>
          <p:nvPr>
            <p:ph type="sldImg"/>
          </p:nvPr>
        </p:nvSpPr>
        <p:spPr>
          <a:ln/>
        </p:spPr>
      </p:sp>
      <p:sp>
        <p:nvSpPr>
          <p:cNvPr id="297987" name="Rectangle 3"/>
          <p:cNvSpPr>
            <a:spLocks noGrp="1" noChangeArrowheads="1"/>
          </p:cNvSpPr>
          <p:nvPr>
            <p:ph type="body" idx="1"/>
          </p:nvPr>
        </p:nvSpPr>
        <p:spPr/>
        <p:txBody>
          <a:bodyPr/>
          <a:lstStyle/>
          <a:p>
            <a:r>
              <a:rPr lang="en-US"/>
              <a:t>The highly compensated test is not available for non-management production line workers and non-management employees in maintenance, construction and similar occupations such as carpenters, electricians, mechanics, plumbers, iron workers, craftsmen, operating engineers, longshoremen, construction workers, laborers and other employees who perform work involving repetitive operations with their hands, physical skill and energy.</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CCFAC01A-29E1-45AB-9916-7416C875D2E5}"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5F15FDFE-1C5F-4C23-BF89-C34A6E4F6745}" type="slidenum">
              <a:rPr lang="en-US"/>
              <a:pPr/>
              <a:t>11</a:t>
            </a:fld>
            <a:endParaRPr lang="en-US"/>
          </a:p>
        </p:txBody>
      </p:sp>
      <p:sp>
        <p:nvSpPr>
          <p:cNvPr id="299010" name="Rectangle 2"/>
          <p:cNvSpPr>
            <a:spLocks noGrp="1" noRot="1" noChangeAspect="1" noChangeArrowheads="1" noTextEdit="1"/>
          </p:cNvSpPr>
          <p:nvPr>
            <p:ph type="sldImg"/>
          </p:nvPr>
        </p:nvSpPr>
        <p:spPr>
          <a:ln/>
        </p:spPr>
      </p:sp>
      <p:sp>
        <p:nvSpPr>
          <p:cNvPr id="299011" name="Rectangle 3"/>
          <p:cNvSpPr>
            <a:spLocks noGrp="1" noChangeArrowheads="1"/>
          </p:cNvSpPr>
          <p:nvPr>
            <p:ph type="body" idx="1"/>
          </p:nvPr>
        </p:nvSpPr>
        <p:spPr/>
        <p:txBody>
          <a:bodyPr/>
          <a:lstStyle/>
          <a:p>
            <a:r>
              <a:rPr lang="en-US"/>
              <a:t>The phrase “customarily and regularly” means a frequency that must be greater than occasional but which may be less than constant.  Tasks or work performed “customarily and regularly” include work normally and recurrently performed every workweek; it does not include isolated or one-time tasks.  </a:t>
            </a:r>
          </a:p>
          <a:p>
            <a:r>
              <a:rPr lang="en-US"/>
              <a:t>If a highly compensated “white collar” employee customarily and regularly performs one or more exempt duties, detailed analysis of all the job duties performed is not necessary.  For example, an employee may qualify as a highly compensated executive employee if the employee customarily and regularly directs the work of two or more other employees, even though the employee does not meet all of the other requirements in the standard test for exemption as an executive.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9D2A2DC5-80A9-41D1-87DB-2D709589B1E4}"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E24C6702-1A69-4A52-BB9A-7C223C48A33A}" type="slidenum">
              <a:rPr lang="en-US"/>
              <a:pPr/>
              <a:t>12</a:t>
            </a:fld>
            <a:endParaRPr lang="en-US"/>
          </a:p>
        </p:txBody>
      </p:sp>
      <p:sp>
        <p:nvSpPr>
          <p:cNvPr id="300034" name="Rectangle 2"/>
          <p:cNvSpPr>
            <a:spLocks noGrp="1" noRot="1" noChangeAspect="1" noChangeArrowheads="1" noTextEdit="1"/>
          </p:cNvSpPr>
          <p:nvPr>
            <p:ph type="sldImg"/>
          </p:nvPr>
        </p:nvSpPr>
        <p:spPr>
          <a:ln/>
        </p:spPr>
      </p:sp>
      <p:sp>
        <p:nvSpPr>
          <p:cNvPr id="300035" name="Rectangle 3"/>
          <p:cNvSpPr>
            <a:spLocks noGrp="1" noChangeArrowheads="1"/>
          </p:cNvSpPr>
          <p:nvPr>
            <p:ph type="body" idx="1"/>
          </p:nvPr>
        </p:nvSpPr>
        <p:spPr/>
        <p:txBody>
          <a:bodyPr/>
          <a:lstStyle/>
          <a:p>
            <a:r>
              <a:rPr lang="en-US"/>
              <a:t>In addition to the minimum salary level, an exempt employee also must be paid on a salary basis.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23890D64-7237-4688-A58C-A4C7CD53C2B0}"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8F95972A-142E-43E3-92BF-F7A009972DE9}" type="slidenum">
              <a:rPr lang="en-US"/>
              <a:pPr/>
              <a:t>13</a:t>
            </a:fld>
            <a:endParaRPr lang="en-US"/>
          </a:p>
        </p:txBody>
      </p:sp>
      <p:sp>
        <p:nvSpPr>
          <p:cNvPr id="301058" name="Rectangle 2"/>
          <p:cNvSpPr>
            <a:spLocks noGrp="1" noRot="1" noChangeAspect="1" noChangeArrowheads="1" noTextEdit="1"/>
          </p:cNvSpPr>
          <p:nvPr>
            <p:ph type="sldImg"/>
          </p:nvPr>
        </p:nvSpPr>
        <p:spPr>
          <a:ln/>
        </p:spPr>
      </p:sp>
      <p:sp>
        <p:nvSpPr>
          <p:cNvPr id="301059" name="Rectangle 3"/>
          <p:cNvSpPr>
            <a:spLocks noGrp="1" noChangeArrowheads="1"/>
          </p:cNvSpPr>
          <p:nvPr>
            <p:ph type="body" idx="1"/>
          </p:nvPr>
        </p:nvSpPr>
        <p:spPr/>
        <p:txBody>
          <a:bodyPr/>
          <a:lstStyle/>
          <a:p>
            <a:r>
              <a:rPr lang="en-US"/>
              <a:t>Generally, “salary basis” means that an exempt employee must regularly receive, each pay period and on a weekly or less frequent basis, a “predetermined amount” of compensation that cannot be reduced because of variations in the quality or quantity of work performed.  But for a few identified exceptions, the exempt employee must receive the full salary for any week in which the employee performs any work, regardless of the number of days or hours worked.  However, exempt employees need not be paid for any workweek when they perform no work.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7C7E6609-F75D-4A19-B3BE-8A3E98570768}"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7D33ECA6-F4F1-4AB1-9EAF-4E5285CDAD21}" type="slidenum">
              <a:rPr lang="en-US"/>
              <a:pPr/>
              <a:t>14</a:t>
            </a:fld>
            <a:endParaRPr lang="en-US"/>
          </a:p>
        </p:txBody>
      </p:sp>
      <p:sp>
        <p:nvSpPr>
          <p:cNvPr id="302082" name="Rectangle 2"/>
          <p:cNvSpPr>
            <a:spLocks noGrp="1" noRot="1" noChangeAspect="1" noChangeArrowheads="1" noTextEdit="1"/>
          </p:cNvSpPr>
          <p:nvPr>
            <p:ph type="sldImg"/>
          </p:nvPr>
        </p:nvSpPr>
        <p:spPr>
          <a:ln/>
        </p:spPr>
      </p:sp>
      <p:sp>
        <p:nvSpPr>
          <p:cNvPr id="302083" name="Rectangle 3"/>
          <p:cNvSpPr>
            <a:spLocks noGrp="1" noChangeArrowheads="1"/>
          </p:cNvSpPr>
          <p:nvPr>
            <p:ph type="body" idx="1"/>
          </p:nvPr>
        </p:nvSpPr>
        <p:spPr/>
        <p:txBody>
          <a:bodyPr/>
          <a:lstStyle/>
          <a:p>
            <a:r>
              <a:rPr lang="en-US"/>
              <a:t>An employee is not paid on a salary basis if the employer makes deductions from the predetermined salary, for example, for absences caused by the employer or because of the operating requirements of the business.  If the employee is ready, willing and able to work, deductions may not be made for time when work is not available.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C39776D7-DF82-435F-84EE-4BE6EEDA5851}"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102B16C8-107B-43E5-9EDE-64243B629D6D}" type="slidenum">
              <a:rPr lang="en-US"/>
              <a:pPr/>
              <a:t>15</a:t>
            </a:fld>
            <a:endParaRPr lang="en-US"/>
          </a:p>
        </p:txBody>
      </p:sp>
      <p:sp>
        <p:nvSpPr>
          <p:cNvPr id="303106" name="Rectangle 2"/>
          <p:cNvSpPr>
            <a:spLocks noGrp="1" noRot="1" noChangeAspect="1" noChangeArrowheads="1" noTextEdit="1"/>
          </p:cNvSpPr>
          <p:nvPr>
            <p:ph type="sldImg"/>
          </p:nvPr>
        </p:nvSpPr>
        <p:spPr>
          <a:ln/>
        </p:spPr>
      </p:sp>
      <p:sp>
        <p:nvSpPr>
          <p:cNvPr id="303107" name="Rectangle 3"/>
          <p:cNvSpPr>
            <a:spLocks noGrp="1" noChangeArrowheads="1"/>
          </p:cNvSpPr>
          <p:nvPr>
            <p:ph type="body" idx="1"/>
          </p:nvPr>
        </p:nvSpPr>
        <p:spPr/>
        <p:txBody>
          <a:bodyPr/>
          <a:lstStyle/>
          <a:p>
            <a:pPr marL="228600" indent="-228600"/>
            <a:r>
              <a:rPr lang="en-US"/>
              <a:t>The regulations contain seven exceptions to this salary basis, “no pay-docking” rule.  Employers may make deductions from salary of exempt employees in the following situations:</a:t>
            </a:r>
          </a:p>
          <a:p>
            <a:pPr marL="228600" indent="-228600">
              <a:buFontTx/>
              <a:buAutoNum type="arabicPeriod"/>
            </a:pPr>
            <a:r>
              <a:rPr lang="en-US"/>
              <a:t>An absence from work for one or more full days for personal reasons, other than sickness or disability</a:t>
            </a:r>
          </a:p>
          <a:p>
            <a:pPr marL="228600" indent="-228600">
              <a:buFontTx/>
              <a:buAutoNum type="arabicPeriod"/>
            </a:pPr>
            <a:r>
              <a:rPr lang="en-US"/>
              <a:t>An absence from work for one or more full days due to sickness or disability if deductions made under a bona fide plan, policy or practice of providing wage replacement benefits for these types of absences</a:t>
            </a:r>
          </a:p>
          <a:p>
            <a:pPr marL="228600" indent="-228600">
              <a:buFontTx/>
              <a:buAutoNum type="arabicPeriod"/>
            </a:pPr>
            <a:r>
              <a:rPr lang="en-US"/>
              <a:t>To offset any amounts received as payment for jury fees, witness fees, or military pay</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702CAB62-C780-44F6-A10C-06AC72ACFF72}"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DF1498C0-199C-4619-85B8-749595E7ABCC}" type="slidenum">
              <a:rPr lang="en-US"/>
              <a:pPr/>
              <a:t>16</a:t>
            </a:fld>
            <a:endParaRPr lang="en-US"/>
          </a:p>
        </p:txBody>
      </p:sp>
      <p:sp>
        <p:nvSpPr>
          <p:cNvPr id="304130" name="Rectangle 2"/>
          <p:cNvSpPr>
            <a:spLocks noGrp="1" noRot="1" noChangeAspect="1" noChangeArrowheads="1" noTextEdit="1"/>
          </p:cNvSpPr>
          <p:nvPr>
            <p:ph type="sldImg"/>
          </p:nvPr>
        </p:nvSpPr>
        <p:spPr>
          <a:ln/>
        </p:spPr>
      </p:sp>
      <p:sp>
        <p:nvSpPr>
          <p:cNvPr id="304131" name="Rectangle 3"/>
          <p:cNvSpPr>
            <a:spLocks noGrp="1" noChangeArrowheads="1"/>
          </p:cNvSpPr>
          <p:nvPr>
            <p:ph type="body" idx="1"/>
          </p:nvPr>
        </p:nvSpPr>
        <p:spPr/>
        <p:txBody>
          <a:bodyPr/>
          <a:lstStyle/>
          <a:p>
            <a:pPr marL="228600" indent="-228600">
              <a:buFontTx/>
              <a:buAutoNum type="arabicPeriod" startAt="4"/>
            </a:pPr>
            <a:r>
              <a:rPr lang="en-US"/>
              <a:t>Penalties imposed in good faith for violating safety rules of “major significance,” such as “no smoking” rules in explosive plants, oil refineries and coal mines</a:t>
            </a:r>
          </a:p>
          <a:p>
            <a:pPr marL="228600" indent="-228600">
              <a:buFontTx/>
              <a:buAutoNum type="arabicPeriod" startAt="4"/>
            </a:pPr>
            <a:r>
              <a:rPr lang="en-US"/>
              <a:t>Unpaid disciplinary suspension of one or more full days imposed in good faith for violations of workplace conduct rules, such as rules prohibiting sexual harassment or workplace violence</a:t>
            </a:r>
          </a:p>
          <a:p>
            <a:pPr marL="228600" indent="-228600">
              <a:buFontTx/>
              <a:buAutoNum type="arabicPeriod" startAt="4"/>
            </a:pPr>
            <a:r>
              <a:rPr lang="en-US"/>
              <a:t>Proportionate part of an employee’s full salary may be paid for time actually worked in the first and last weeks of employment</a:t>
            </a:r>
          </a:p>
          <a:p>
            <a:pPr marL="228600" indent="-228600">
              <a:buFontTx/>
              <a:buAutoNum type="arabicPeriod" startAt="4"/>
            </a:pPr>
            <a:r>
              <a:rPr lang="en-US"/>
              <a:t>Unpaid leave under the Family and Medical Leave Act</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20F91A45-9EC6-44D3-97AA-CB7EB8EADD43}"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9AD5E9EF-E29C-4173-841F-C0305A9D8145}" type="slidenum">
              <a:rPr lang="en-US"/>
              <a:pPr/>
              <a:t>17</a:t>
            </a:fld>
            <a:endParaRPr lang="en-US"/>
          </a:p>
        </p:txBody>
      </p:sp>
      <p:sp>
        <p:nvSpPr>
          <p:cNvPr id="305154" name="Rectangle 2"/>
          <p:cNvSpPr>
            <a:spLocks noGrp="1" noRot="1" noChangeAspect="1" noChangeArrowheads="1" noTextEdit="1"/>
          </p:cNvSpPr>
          <p:nvPr>
            <p:ph type="sldImg"/>
          </p:nvPr>
        </p:nvSpPr>
        <p:spPr>
          <a:ln/>
        </p:spPr>
      </p:sp>
      <p:sp>
        <p:nvSpPr>
          <p:cNvPr id="305155" name="Rectangle 3"/>
          <p:cNvSpPr>
            <a:spLocks noGrp="1" noChangeArrowheads="1"/>
          </p:cNvSpPr>
          <p:nvPr>
            <p:ph type="body" idx="1"/>
          </p:nvPr>
        </p:nvSpPr>
        <p:spPr/>
        <p:txBody>
          <a:bodyPr/>
          <a:lstStyle/>
          <a:p>
            <a:r>
              <a:rPr lang="en-US"/>
              <a:t>One important point to note is that deductions are allowed for certain types of absences are for “one or more full days.”  This means a deduction may be taken from the salary under this language only in full-day increments.  Deductions for partial-day absences violate the salary basis rule generally, except those occurring in the first or final week of someone’s employment or for unpaid leave taken under the Family and Medical Leave Act.  So, for example, if an employee is absent for one and a half days to handle personal affairs, the employer may only deduct for the one full-day absence.  The employee must receive a full day’s pay for the partial day worked to meet the salary basis rule.  Other examples of improper deductions are listed on this slide, including:  a deduction of a day of pay because the employer was closed due to inclement weather; a deduction of three days of pay because the employee was absent from work for jury duty; and a deduction for a two day absence due to a minor illness when the employer does not provide wage replacement benefits for such absences.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582792D3-5128-4C6C-A152-197DD236C3AC}"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33B7603A-9229-4FD4-9488-6AD142863256}" type="slidenum">
              <a:rPr lang="en-US"/>
              <a:pPr/>
              <a:t>18</a:t>
            </a:fld>
            <a:endParaRPr lang="en-US"/>
          </a:p>
        </p:txBody>
      </p:sp>
      <p:sp>
        <p:nvSpPr>
          <p:cNvPr id="306178" name="Rectangle 2"/>
          <p:cNvSpPr>
            <a:spLocks noGrp="1" noRot="1" noChangeAspect="1" noChangeArrowheads="1" noTextEdit="1"/>
          </p:cNvSpPr>
          <p:nvPr>
            <p:ph type="sldImg"/>
          </p:nvPr>
        </p:nvSpPr>
        <p:spPr>
          <a:ln/>
        </p:spPr>
      </p:sp>
      <p:sp>
        <p:nvSpPr>
          <p:cNvPr id="306179" name="Rectangle 3"/>
          <p:cNvSpPr>
            <a:spLocks noGrp="1" noChangeArrowheads="1"/>
          </p:cNvSpPr>
          <p:nvPr>
            <p:ph type="body" idx="1"/>
          </p:nvPr>
        </p:nvSpPr>
        <p:spPr/>
        <p:txBody>
          <a:bodyPr/>
          <a:lstStyle/>
          <a:p>
            <a:r>
              <a:rPr lang="en-US"/>
              <a:t>What is the effect on an employee’s exemption status if an employer makes improper deductions from the salary?  If the facts show that the employer had an actual practice of making improper deductions from salary, the exemption will be lost, and overtime pay due for hours worked over 40 per week during the time period in which improper deductions were made, to employees in the same job classifications and who work for the same managers responsible for the actual improper deductions.  Employees in other, different job classifications, or working for other, different managers, would not lose their exempt status.  Isolated or inadvertent improper deductions, however, will not result in the loss of exempt status if the employer reimburses the employee for the improper deduction.</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0F25BF4C-24D8-4FD6-B78B-310B7855F14D}"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EAA531C5-B8A5-4815-8F86-89A6D8A5FE43}" type="slidenum">
              <a:rPr lang="en-US"/>
              <a:pPr/>
              <a:t>19</a:t>
            </a:fld>
            <a:endParaRPr lang="en-US"/>
          </a:p>
        </p:txBody>
      </p:sp>
      <p:sp>
        <p:nvSpPr>
          <p:cNvPr id="308226" name="Rectangle 2"/>
          <p:cNvSpPr>
            <a:spLocks noGrp="1" noRot="1" noChangeAspect="1" noChangeArrowheads="1" noTextEdit="1"/>
          </p:cNvSpPr>
          <p:nvPr>
            <p:ph type="sldImg"/>
          </p:nvPr>
        </p:nvSpPr>
        <p:spPr>
          <a:ln/>
        </p:spPr>
      </p:sp>
      <p:sp>
        <p:nvSpPr>
          <p:cNvPr id="308227" name="Rectangle 3"/>
          <p:cNvSpPr>
            <a:spLocks noGrp="1" noChangeArrowheads="1"/>
          </p:cNvSpPr>
          <p:nvPr>
            <p:ph type="body" idx="1"/>
          </p:nvPr>
        </p:nvSpPr>
        <p:spPr/>
        <p:txBody>
          <a:bodyPr/>
          <a:lstStyle/>
          <a:p>
            <a:r>
              <a:rPr lang="en-US"/>
              <a:t>A key term here is actual practice.  Factors considered when determining an actual practice include, but are not limited to: the number of improper deductions; the time period during which the employer made improper deductions; the number and geographic location of both the employees whose salaries were improperly reduced and the managers responsible for making the improper deductions; and whether the employer has a clearly communicated policy permitting or prohibiting improper deductions.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2EB8A9B0-3D69-49C8-9CF7-C9BAAAE427A7}"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F298D9B3-2881-47D4-9E67-29E4A26FF889}" type="slidenum">
              <a:rPr lang="en-US"/>
              <a:pPr/>
              <a:t>2</a:t>
            </a:fld>
            <a:endParaRPr lang="en-US"/>
          </a:p>
        </p:txBody>
      </p:sp>
      <p:sp>
        <p:nvSpPr>
          <p:cNvPr id="289794" name="Rectangle 2"/>
          <p:cNvSpPr>
            <a:spLocks noGrp="1" noRot="1" noChangeAspect="1" noChangeArrowheads="1" noTextEdit="1"/>
          </p:cNvSpPr>
          <p:nvPr>
            <p:ph type="sldImg"/>
          </p:nvPr>
        </p:nvSpPr>
        <p:spPr>
          <a:ln/>
        </p:spPr>
      </p:sp>
      <p:sp>
        <p:nvSpPr>
          <p:cNvPr id="289795" name="Rectangle 3"/>
          <p:cNvSpPr>
            <a:spLocks noGrp="1" noChangeArrowheads="1"/>
          </p:cNvSpPr>
          <p:nvPr>
            <p:ph type="body" idx="1"/>
          </p:nvPr>
        </p:nvSpPr>
        <p:spPr/>
        <p:txBody>
          <a:bodyPr/>
          <a:lstStyle/>
          <a:p>
            <a:r>
              <a:rPr lang="en-US" altLang="ja-JP"/>
              <a:t>The FLSA requires that most employees in the United States be paid at least the Federal minimum wage and overtime pay at time and one-half their regular rate of pay after 40 hours in a workweek. </a:t>
            </a:r>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708DAC48-BA06-46D5-8FF9-4CADA8C12994}"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CEB7AA81-D803-4A20-ACF6-FF10292ADE1D}" type="slidenum">
              <a:rPr lang="en-US"/>
              <a:pPr/>
              <a:t>20</a:t>
            </a:fld>
            <a:endParaRPr lang="en-US"/>
          </a:p>
        </p:txBody>
      </p:sp>
      <p:sp>
        <p:nvSpPr>
          <p:cNvPr id="309250" name="Rectangle 2"/>
          <p:cNvSpPr>
            <a:spLocks noGrp="1" noRot="1" noChangeAspect="1" noChangeArrowheads="1" noTextEdit="1"/>
          </p:cNvSpPr>
          <p:nvPr>
            <p:ph type="sldImg"/>
          </p:nvPr>
        </p:nvSpPr>
        <p:spPr>
          <a:ln/>
        </p:spPr>
      </p:sp>
      <p:sp>
        <p:nvSpPr>
          <p:cNvPr id="309251" name="Rectangle 3"/>
          <p:cNvSpPr>
            <a:spLocks noGrp="1" noChangeArrowheads="1"/>
          </p:cNvSpPr>
          <p:nvPr>
            <p:ph type="body" idx="1"/>
          </p:nvPr>
        </p:nvSpPr>
        <p:spPr/>
        <p:txBody>
          <a:bodyPr/>
          <a:lstStyle/>
          <a:p>
            <a:r>
              <a:rPr lang="en-US"/>
              <a:t>This slide includes an example to illustrate the effect of improper deductions.  In the example, a manager who supervises two engineers and one chemist has docked the pay of an engineer on each of 12 days when the engineer arrived late for work during the last 3 months.  Because this is an actual practice of making pay deductions, the exemption would be lost for the engineer whose pay was actually docked and for the other engineer supervised by that same manager.  However, the exemption is not lost for the chemist supervised by the manager who made the improper pay deductions or for the engineers who are supervised by another manager.  The employer would owe overtime pay for all hours worked over 40 per week during the 3 months that the manager made the improper pay deductions.</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115914D8-9A68-4409-9919-A904E2D8A219}"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0E5DBA49-5CAC-42DA-ADF8-0749E04268C1}" type="slidenum">
              <a:rPr lang="en-US"/>
              <a:pPr/>
              <a:t>21</a:t>
            </a:fld>
            <a:endParaRPr lang="en-US"/>
          </a:p>
        </p:txBody>
      </p:sp>
      <p:sp>
        <p:nvSpPr>
          <p:cNvPr id="310274" name="Rectangle 2"/>
          <p:cNvSpPr>
            <a:spLocks noGrp="1" noRot="1" noChangeAspect="1" noChangeArrowheads="1" noTextEdit="1"/>
          </p:cNvSpPr>
          <p:nvPr>
            <p:ph type="sldImg"/>
          </p:nvPr>
        </p:nvSpPr>
        <p:spPr>
          <a:ln/>
        </p:spPr>
      </p:sp>
      <p:sp>
        <p:nvSpPr>
          <p:cNvPr id="310275" name="Rectangle 3"/>
          <p:cNvSpPr>
            <a:spLocks noGrp="1" noChangeArrowheads="1"/>
          </p:cNvSpPr>
          <p:nvPr>
            <p:ph type="body" idx="1"/>
          </p:nvPr>
        </p:nvSpPr>
        <p:spPr/>
        <p:txBody>
          <a:bodyPr/>
          <a:lstStyle/>
          <a:p>
            <a:r>
              <a:rPr lang="en-US"/>
              <a:t>The regulations provide a safe harbor for employers who have a clearly communicated policy prohibiting improper deductions.  If an employer (1) has such a clearly communicated policy which prohibits improper deductions and includes a complaint mechanism, (2) reimburses employees for any improper deductions, and (3) makes a good faith commitment to comply in the future, then the employer will not lose the exemption for any employees unless the employer willfully violates the policy by continuing to make improper deductions after receiving employee complaints. </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5CCD5AD1-4997-4EAF-8193-B4B286D7DB90}"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22FDD36F-2A1D-4130-875A-FEB25FDADDBD}" type="slidenum">
              <a:rPr lang="en-US"/>
              <a:pPr/>
              <a:t>22</a:t>
            </a:fld>
            <a:endParaRPr lang="en-US"/>
          </a:p>
        </p:txBody>
      </p:sp>
      <p:sp>
        <p:nvSpPr>
          <p:cNvPr id="311298" name="Rectangle 2"/>
          <p:cNvSpPr>
            <a:spLocks noGrp="1" noRot="1" noChangeAspect="1" noChangeArrowheads="1" noTextEdit="1"/>
          </p:cNvSpPr>
          <p:nvPr>
            <p:ph type="sldImg"/>
          </p:nvPr>
        </p:nvSpPr>
        <p:spPr>
          <a:ln/>
        </p:spPr>
      </p:sp>
      <p:sp>
        <p:nvSpPr>
          <p:cNvPr id="311299" name="Rectangle 3"/>
          <p:cNvSpPr>
            <a:spLocks noGrp="1" noChangeArrowheads="1"/>
          </p:cNvSpPr>
          <p:nvPr>
            <p:ph type="body" idx="1"/>
          </p:nvPr>
        </p:nvSpPr>
        <p:spPr/>
        <p:txBody>
          <a:bodyPr/>
          <a:lstStyle/>
          <a:p>
            <a:r>
              <a:rPr lang="en-US"/>
              <a:t>The best evidence of a clearly communicated policy is a written one distributed to employees before the improper pay deductions occur, for example, by providing a copy of the policy to employees when they are hired, publishing it in an employee handbook or distributing it to employees over the employer’s Intranet.</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282C7699-F92E-4E18-89BC-2CD72936BA46}"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90D5DA20-26AA-433B-AE1C-73292F172D1A}" type="slidenum">
              <a:rPr lang="en-US"/>
              <a:pPr/>
              <a:t>23</a:t>
            </a:fld>
            <a:endParaRPr lang="en-US"/>
          </a:p>
        </p:txBody>
      </p:sp>
      <p:sp>
        <p:nvSpPr>
          <p:cNvPr id="312322" name="Rectangle 2"/>
          <p:cNvSpPr>
            <a:spLocks noGrp="1" noRot="1" noChangeAspect="1" noChangeArrowheads="1" noTextEdit="1"/>
          </p:cNvSpPr>
          <p:nvPr>
            <p:ph type="sldImg"/>
          </p:nvPr>
        </p:nvSpPr>
        <p:spPr>
          <a:ln/>
        </p:spPr>
      </p:sp>
      <p:sp>
        <p:nvSpPr>
          <p:cNvPr id="312323" name="Rectangle 3"/>
          <p:cNvSpPr>
            <a:spLocks noGrp="1" noChangeArrowheads="1"/>
          </p:cNvSpPr>
          <p:nvPr>
            <p:ph type="body" idx="1"/>
          </p:nvPr>
        </p:nvSpPr>
        <p:spPr/>
        <p:txBody>
          <a:bodyPr/>
          <a:lstStyle/>
          <a:p>
            <a:r>
              <a:rPr lang="en-US"/>
              <a:t>A number of common payroll and recordkeeping practices are allowed that do </a:t>
            </a:r>
            <a:r>
              <a:rPr lang="en-US" u="sng"/>
              <a:t>not</a:t>
            </a:r>
            <a:r>
              <a:rPr lang="en-US"/>
              <a:t> call into question whether someone is paid on a salary basis.  For example: taking deductions from exempt employees’ accrued leave accounts; requiring exempt employees to keep track of and record their hours worked; requiring exempt employees to work a specified schedule; and implement bona fide, across-the-board changes in schedules.</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8B4B1F1C-5B9D-455F-B32F-510F94C897A8}"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A8D9F51E-BB42-4250-87DB-86B2CBDA8D34}" type="slidenum">
              <a:rPr lang="en-US"/>
              <a:pPr/>
              <a:t>24</a:t>
            </a:fld>
            <a:endParaRPr lang="en-US"/>
          </a:p>
        </p:txBody>
      </p:sp>
      <p:sp>
        <p:nvSpPr>
          <p:cNvPr id="313346" name="Rectangle 2"/>
          <p:cNvSpPr>
            <a:spLocks noGrp="1" noRot="1" noChangeAspect="1" noChangeArrowheads="1" noTextEdit="1"/>
          </p:cNvSpPr>
          <p:nvPr>
            <p:ph type="sldImg"/>
          </p:nvPr>
        </p:nvSpPr>
        <p:spPr>
          <a:ln/>
        </p:spPr>
      </p:sp>
      <p:sp>
        <p:nvSpPr>
          <p:cNvPr id="313347" name="Rectangle 3"/>
          <p:cNvSpPr>
            <a:spLocks noGrp="1" noChangeArrowheads="1"/>
          </p:cNvSpPr>
          <p:nvPr>
            <p:ph type="body" idx="1"/>
          </p:nvPr>
        </p:nvSpPr>
        <p:spPr/>
        <p:txBody>
          <a:bodyPr/>
          <a:lstStyle/>
          <a:p>
            <a:r>
              <a:rPr lang="en-US"/>
              <a:t>Another common question that arises is whether exempt salaried employees may be paid additional compensation, without affecting their exempt salaried status.  An employer may provide additional compensation besides the minimum guaranteed salary to an exempt employee without losing the exemption or violating the salary basis test, as long as the employment arrangement includes a guarantee that at least the minimum $455 weekly amount will be paid on a salary basis.  For example, an exempt employee guaranteed at least $455 each week on a salary basis may also receive additional compensation for working beyond the normal workweek, which may be paid on any basis such as a flat sum, bonus payment, a straight-time hourly amount, time and one-half, or any other basis, and can include paid time off.  Similarly, the exemption is not lost if an exempt employee who is guaranteed at least $455 each week on a salary basis also receives additional compensation in the form of commissions on sales or a percentage of the profits.</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D79886AD-65C5-47CB-AA03-978D32133453}"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30D804F6-2516-4AC9-83A2-91A580EFD7D0}" type="slidenum">
              <a:rPr lang="en-US"/>
              <a:pPr/>
              <a:t>25</a:t>
            </a:fld>
            <a:endParaRPr lang="en-US"/>
          </a:p>
        </p:txBody>
      </p:sp>
      <p:sp>
        <p:nvSpPr>
          <p:cNvPr id="314370" name="Rectangle 2"/>
          <p:cNvSpPr>
            <a:spLocks noGrp="1" noRot="1" noChangeAspect="1" noChangeArrowheads="1" noTextEdit="1"/>
          </p:cNvSpPr>
          <p:nvPr>
            <p:ph type="sldImg"/>
          </p:nvPr>
        </p:nvSpPr>
        <p:spPr>
          <a:ln/>
        </p:spPr>
      </p:sp>
      <p:sp>
        <p:nvSpPr>
          <p:cNvPr id="314371" name="Rectangle 3"/>
          <p:cNvSpPr>
            <a:spLocks noGrp="1" noChangeArrowheads="1"/>
          </p:cNvSpPr>
          <p:nvPr>
            <p:ph type="body" idx="1"/>
          </p:nvPr>
        </p:nvSpPr>
        <p:spPr/>
        <p:txBody>
          <a:bodyPr/>
          <a:lstStyle/>
          <a:p>
            <a:r>
              <a:rPr lang="en-US"/>
              <a:t>In addition, an employer can calculate an exempt employee’s earnings on an hourly, daily or shift basis, without losing the exemption or violating the salary basis requirement, if the employer guarantees that at least the minimum weekly required amount will be paid on a salary basis regardless of the number of hours, days or shifts worked, and there is a “reasonable relationship” between the guaranteed amount and the amount actually earned. </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7F83AC7B-9677-42DC-9394-EF5F9C2A33D7}"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2183356B-C39A-475C-9B98-091364375A64}" type="slidenum">
              <a:rPr lang="en-US"/>
              <a:pPr/>
              <a:t>26</a:t>
            </a:fld>
            <a:endParaRPr lang="en-US"/>
          </a:p>
        </p:txBody>
      </p:sp>
      <p:sp>
        <p:nvSpPr>
          <p:cNvPr id="315394" name="Rectangle 2"/>
          <p:cNvSpPr>
            <a:spLocks noGrp="1" noRot="1" noChangeAspect="1" noChangeArrowheads="1" noTextEdit="1"/>
          </p:cNvSpPr>
          <p:nvPr>
            <p:ph type="sldImg"/>
          </p:nvPr>
        </p:nvSpPr>
        <p:spPr>
          <a:ln/>
        </p:spPr>
      </p:sp>
      <p:sp>
        <p:nvSpPr>
          <p:cNvPr id="315395" name="Rectangle 3"/>
          <p:cNvSpPr>
            <a:spLocks noGrp="1" noChangeArrowheads="1"/>
          </p:cNvSpPr>
          <p:nvPr>
            <p:ph type="body" idx="1"/>
          </p:nvPr>
        </p:nvSpPr>
        <p:spPr/>
        <p:txBody>
          <a:bodyPr/>
          <a:lstStyle/>
          <a:p>
            <a:r>
              <a:rPr lang="en-US"/>
              <a:t>“Reasonable relationship” means the weekly guarantee is roughly equivalent to the employee’s usual earnings at the assigned hourly, daily or shift rate for the employee’s normal scheduled workweek.  For example, an exempt employee guaranteed at least $500 per week and who normally works four or five shifts each week, may be paid $150 per shift without violating the salary basis requirement.  The reasonable relationship requirement applies only to situations where the employee’s pay is computed on an hourly, daily or shift basis; it does not apply, for example, to an exempt store manager paid a guaranteed salary of $650 per week who also receives a commission on store sales or profits, which in some weeks may equal or even exceed the guaranteed salary without violating the salary basis requirement.</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62609945-E098-4B2D-83FE-A42127242C80}"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A6565D5C-1126-4405-9FB0-D13A911C31A9}" type="slidenum">
              <a:rPr lang="en-US"/>
              <a:pPr/>
              <a:t>27</a:t>
            </a:fld>
            <a:endParaRPr lang="en-US"/>
          </a:p>
        </p:txBody>
      </p:sp>
      <p:sp>
        <p:nvSpPr>
          <p:cNvPr id="316418" name="Rectangle 2"/>
          <p:cNvSpPr>
            <a:spLocks noGrp="1" noRot="1" noChangeAspect="1" noChangeArrowheads="1" noTextEdit="1"/>
          </p:cNvSpPr>
          <p:nvPr>
            <p:ph type="sldImg"/>
          </p:nvPr>
        </p:nvSpPr>
        <p:spPr>
          <a:ln/>
        </p:spPr>
      </p:sp>
      <p:sp>
        <p:nvSpPr>
          <p:cNvPr id="316419" name="Rectangle 3"/>
          <p:cNvSpPr>
            <a:spLocks noGrp="1" noChangeArrowheads="1"/>
          </p:cNvSpPr>
          <p:nvPr>
            <p:ph type="body" idx="1"/>
          </p:nvPr>
        </p:nvSpPr>
        <p:spPr/>
        <p:txBody>
          <a:bodyPr/>
          <a:lstStyle/>
          <a:p>
            <a:r>
              <a:rPr lang="en-US"/>
              <a:t>Administrative and professional employees may also be paid on a fee basis rather than on a salary basis.  An employee is paid on a “fee basis” if the employee is paid an agreed sum for completing a single and unique job, regardless of the time required to complete the work.  Payment on a “fee basis” is not available for a series of non-unique jobs repeated an indefinite number of times for which payment on an identical basis is made over and over again.  Payments based on the number of hours or days worked and not on the accomplishment of a single, unique task are not payments on a fee basis.</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92E41B5B-5866-41CC-8811-6692CFC6907F}"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5EFFBDF4-E7BC-4717-BC6C-D73C0ED3E945}" type="slidenum">
              <a:rPr lang="en-US"/>
              <a:pPr/>
              <a:t>28</a:t>
            </a:fld>
            <a:endParaRPr lang="en-US"/>
          </a:p>
        </p:txBody>
      </p:sp>
      <p:sp>
        <p:nvSpPr>
          <p:cNvPr id="317442" name="Rectangle 2"/>
          <p:cNvSpPr>
            <a:spLocks noGrp="1" noRot="1" noChangeAspect="1" noChangeArrowheads="1" noTextEdit="1"/>
          </p:cNvSpPr>
          <p:nvPr>
            <p:ph type="sldImg"/>
          </p:nvPr>
        </p:nvSpPr>
        <p:spPr>
          <a:ln/>
        </p:spPr>
      </p:sp>
      <p:sp>
        <p:nvSpPr>
          <p:cNvPr id="317443" name="Rectangle 3"/>
          <p:cNvSpPr>
            <a:spLocks noGrp="1" noChangeArrowheads="1"/>
          </p:cNvSpPr>
          <p:nvPr>
            <p:ph type="body" idx="1"/>
          </p:nvPr>
        </p:nvSpPr>
        <p:spPr/>
        <p:txBody>
          <a:bodyPr/>
          <a:lstStyle/>
          <a:p>
            <a:r>
              <a:rPr lang="en-US"/>
              <a:t>To test whether a fee payment meets the minimum level required, consider the time worked to complete the job and determine if the payment is at a rate that would yield at least $455 per week if the employee worked 40 hours.  For example, an artist paid $250 to paint a portrait that took 20 hours to complete meets the minimum salary requirement since the rate would yield $500 if 40 hours were worked.</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899CBEA7-5ABE-4866-9434-F38727F1FDC1}"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03FCDD28-D6B3-43E7-B711-2351F1FE3A8A}" type="slidenum">
              <a:rPr lang="en-US"/>
              <a:pPr/>
              <a:t>29</a:t>
            </a:fld>
            <a:endParaRPr lang="en-US"/>
          </a:p>
        </p:txBody>
      </p:sp>
      <p:sp>
        <p:nvSpPr>
          <p:cNvPr id="318466" name="Rectangle 2"/>
          <p:cNvSpPr>
            <a:spLocks noGrp="1" noRot="1" noChangeAspect="1" noChangeArrowheads="1" noTextEdit="1"/>
          </p:cNvSpPr>
          <p:nvPr>
            <p:ph type="sldImg"/>
          </p:nvPr>
        </p:nvSpPr>
        <p:spPr>
          <a:ln/>
        </p:spPr>
      </p:sp>
      <p:sp>
        <p:nvSpPr>
          <p:cNvPr id="318467" name="Rectangle 3"/>
          <p:cNvSpPr>
            <a:spLocks noGrp="1" noChangeArrowheads="1"/>
          </p:cNvSpPr>
          <p:nvPr>
            <p:ph type="body" idx="1"/>
          </p:nvPr>
        </p:nvSpPr>
        <p:spPr/>
        <p:txBody>
          <a:bodyPr/>
          <a:lstStyle/>
          <a:p>
            <a:r>
              <a:rPr lang="en-US"/>
              <a:t>The salary level and salary basis requirements described in this seminar do not apply to outside sales employees, licensed or certified doctors, lawyers and teachers.  Employees in these occupations are exempt regardless of their salary.  In addition, Section 13(a)(17) of the FLSA exempts hourly paid employees in certain computer-related occupations if they are paid at least $27.63 per hour.</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CB8982F1-32A5-4014-8CF6-629F62F421BF}"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F62CCE19-0AE6-4FB3-BA7A-AEA4712D7ED0}" type="slidenum">
              <a:rPr lang="en-US"/>
              <a:pPr/>
              <a:t>3</a:t>
            </a:fld>
            <a:endParaRPr lang="en-US"/>
          </a:p>
        </p:txBody>
      </p:sp>
      <p:sp>
        <p:nvSpPr>
          <p:cNvPr id="290818" name="Rectangle 2"/>
          <p:cNvSpPr>
            <a:spLocks noGrp="1" noRot="1" noChangeAspect="1" noChangeArrowheads="1" noTextEdit="1"/>
          </p:cNvSpPr>
          <p:nvPr>
            <p:ph type="sldImg"/>
          </p:nvPr>
        </p:nvSpPr>
        <p:spPr>
          <a:ln/>
        </p:spPr>
      </p:sp>
      <p:sp>
        <p:nvSpPr>
          <p:cNvPr id="290819" name="Rectangle 3"/>
          <p:cNvSpPr>
            <a:spLocks noGrp="1" noChangeArrowheads="1"/>
          </p:cNvSpPr>
          <p:nvPr>
            <p:ph type="body" idx="1"/>
          </p:nvPr>
        </p:nvSpPr>
        <p:spPr/>
        <p:txBody>
          <a:bodyPr/>
          <a:lstStyle/>
          <a:p>
            <a:r>
              <a:rPr lang="en-US" altLang="ja-JP"/>
              <a:t>However, Section 13(a)(1) of the FLSA provides an exemption from both minimum wage and overtime pay for employees employed as bona fide </a:t>
            </a:r>
            <a:r>
              <a:rPr lang="en-US" altLang="ja-JP" u="sng"/>
              <a:t>executive</a:t>
            </a:r>
            <a:r>
              <a:rPr lang="en-US" altLang="ja-JP"/>
              <a:t>, </a:t>
            </a:r>
            <a:r>
              <a:rPr lang="en-US" altLang="ja-JP" u="sng"/>
              <a:t>administrative</a:t>
            </a:r>
            <a:r>
              <a:rPr lang="en-US" altLang="ja-JP"/>
              <a:t>, </a:t>
            </a:r>
            <a:r>
              <a:rPr lang="en-US" altLang="ja-JP" u="sng"/>
              <a:t>professional</a:t>
            </a:r>
            <a:r>
              <a:rPr lang="en-US" altLang="ja-JP"/>
              <a:t> and </a:t>
            </a:r>
            <a:r>
              <a:rPr lang="en-US" altLang="ja-JP" u="sng"/>
              <a:t>outside sales</a:t>
            </a:r>
            <a:r>
              <a:rPr lang="en-US" altLang="ja-JP"/>
              <a:t> employees.  Section 13(a)(1) and Section 13(a)(17) also exempt certain </a:t>
            </a:r>
            <a:r>
              <a:rPr lang="en-US" altLang="ja-JP" u="sng"/>
              <a:t>computer employees</a:t>
            </a:r>
            <a:r>
              <a:rPr lang="en-US" altLang="ja-JP"/>
              <a:t>. </a:t>
            </a:r>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6CA4FF38-A981-4986-99DA-E666FEB9B5AD}"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A0EE72AE-DB7F-4CA6-AB23-F583A0A3DF26}" type="slidenum">
              <a:rPr lang="en-US"/>
              <a:pPr/>
              <a:t>30</a:t>
            </a:fld>
            <a:endParaRPr lang="en-US"/>
          </a:p>
        </p:txBody>
      </p:sp>
      <p:sp>
        <p:nvSpPr>
          <p:cNvPr id="319490" name="Rectangle 2"/>
          <p:cNvSpPr>
            <a:spLocks noGrp="1" noRot="1" noChangeAspect="1" noChangeArrowheads="1" noTextEdit="1"/>
          </p:cNvSpPr>
          <p:nvPr>
            <p:ph type="sldImg"/>
          </p:nvPr>
        </p:nvSpPr>
        <p:spPr>
          <a:ln/>
        </p:spPr>
      </p:sp>
      <p:sp>
        <p:nvSpPr>
          <p:cNvPr id="319491" name="Rectangle 3"/>
          <p:cNvSpPr>
            <a:spLocks noGrp="1" noChangeArrowheads="1"/>
          </p:cNvSpPr>
          <p:nvPr>
            <p:ph type="body" idx="1"/>
          </p:nvPr>
        </p:nvSpPr>
        <p:spPr/>
        <p:txBody>
          <a:bodyPr/>
          <a:lstStyle/>
          <a:p>
            <a:r>
              <a:rPr lang="en-US"/>
              <a:t>Let’s take a few minutes to review the salary requirements for exemption.  To qualify as exempt, most employees must be paid at least $455 per week on a salary basis.  Generally, an exempt employee paid “on a salary basis” must regularly receive a predetermined amount each pay period, which is not reduced due to variations in the quality or quantity of work performed.  While exempt employees do not have to be paid for any workweek when they perform no work, except for a few identified permissible exceptions, exempt employees must generally receive their full predetermined salary for any week in which they perform any work regardless of the number of days or hours worked.  Certain highly compensated “white collar” employees performing office or non-manual work and paid total annual compensation of $100,000 or more, if it includes at least $455 per week paid on a salary or fee basis, may be exempt if they customarily and regularly perform at least one of the exempt duties or responsibilities in the standard tests for exemption as an executive, administrative, or professional employee.</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C50166D0-D910-4E76-B34A-FE445FEF8A5F}"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96918FCD-7283-4501-AA99-9159B77C50F6}" type="slidenum">
              <a:rPr lang="en-US"/>
              <a:pPr/>
              <a:t>31</a:t>
            </a:fld>
            <a:endParaRPr lang="en-US"/>
          </a:p>
        </p:txBody>
      </p:sp>
      <p:sp>
        <p:nvSpPr>
          <p:cNvPr id="369666" name="Rectangle 2"/>
          <p:cNvSpPr>
            <a:spLocks noGrp="1" noRot="1" noChangeAspect="1" noChangeArrowheads="1" noTextEdit="1"/>
          </p:cNvSpPr>
          <p:nvPr>
            <p:ph type="sldImg"/>
          </p:nvPr>
        </p:nvSpPr>
        <p:spPr>
          <a:ln/>
        </p:spPr>
      </p:sp>
      <p:sp>
        <p:nvSpPr>
          <p:cNvPr id="369667" name="Rectangle 3"/>
          <p:cNvSpPr>
            <a:spLocks noGrp="1" noChangeArrowheads="1"/>
          </p:cNvSpPr>
          <p:nvPr>
            <p:ph type="body" idx="1"/>
          </p:nvPr>
        </p:nvSpPr>
        <p:spPr/>
        <p:txBody>
          <a:bodyPr/>
          <a:lstStyle/>
          <a:p>
            <a:r>
              <a:rPr lang="en-US"/>
              <a:t>In addition to the salary requirements, exempt employees must perform executive, administrative or professional duties set forth in the regulations.  The next section discusses the duties requirements for the executive exemption.</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F63B4E0C-C178-40BE-B5EC-4B167AAD7D60}"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1F464775-9EF0-47AB-8BF5-B624746B214C}" type="slidenum">
              <a:rPr lang="en-US"/>
              <a:pPr/>
              <a:t>32</a:t>
            </a:fld>
            <a:endParaRPr lang="en-US"/>
          </a:p>
        </p:txBody>
      </p:sp>
      <p:sp>
        <p:nvSpPr>
          <p:cNvPr id="320514" name="Rectangle 2"/>
          <p:cNvSpPr>
            <a:spLocks noGrp="1" noRot="1" noChangeAspect="1" noChangeArrowheads="1" noTextEdit="1"/>
          </p:cNvSpPr>
          <p:nvPr>
            <p:ph type="sldImg"/>
          </p:nvPr>
        </p:nvSpPr>
        <p:spPr>
          <a:ln/>
        </p:spPr>
      </p:sp>
      <p:sp>
        <p:nvSpPr>
          <p:cNvPr id="320515" name="Rectangle 3"/>
          <p:cNvSpPr>
            <a:spLocks noGrp="1" noChangeArrowheads="1"/>
          </p:cNvSpPr>
          <p:nvPr>
            <p:ph type="body" idx="1"/>
          </p:nvPr>
        </p:nvSpPr>
        <p:spPr/>
        <p:txBody>
          <a:bodyPr/>
          <a:lstStyle/>
          <a:p>
            <a:r>
              <a:rPr lang="en-US" altLang="ja-JP"/>
              <a:t>In addition to the salary requirements, the executive exemption applies only if the following three duties requirements are met:  1) the employee’s primary duty must be management; 2) the employee must customarily and regularly direct the work of two or more employees; and 3) the employee must have the authority to hire or fire other employees, or have her suggestions and recommendations as to hiring, firing, advancement, promotion or any other change of status be given particular weight.  There are a number of important terms in these duties.  Let’s explore them.</a:t>
            </a:r>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0D9EA56E-7DAF-4BB3-A828-63C3EF9EB215}"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A75E02AF-5BEE-439B-8B13-6C3B5BBE2F33}" type="slidenum">
              <a:rPr lang="en-US"/>
              <a:pPr/>
              <a:t>33</a:t>
            </a:fld>
            <a:endParaRPr lang="en-US"/>
          </a:p>
        </p:txBody>
      </p:sp>
      <p:sp>
        <p:nvSpPr>
          <p:cNvPr id="321538" name="Rectangle 2"/>
          <p:cNvSpPr>
            <a:spLocks noGrp="1" noRot="1" noChangeAspect="1" noChangeArrowheads="1" noTextEdit="1"/>
          </p:cNvSpPr>
          <p:nvPr>
            <p:ph type="sldImg"/>
          </p:nvPr>
        </p:nvSpPr>
        <p:spPr>
          <a:ln/>
        </p:spPr>
      </p:sp>
      <p:sp>
        <p:nvSpPr>
          <p:cNvPr id="321539" name="Rectangle 3"/>
          <p:cNvSpPr>
            <a:spLocks noGrp="1" noChangeArrowheads="1"/>
          </p:cNvSpPr>
          <p:nvPr>
            <p:ph type="body" idx="1"/>
          </p:nvPr>
        </p:nvSpPr>
        <p:spPr/>
        <p:txBody>
          <a:bodyPr/>
          <a:lstStyle/>
          <a:p>
            <a:r>
              <a:rPr lang="en-US" altLang="ja-JP"/>
              <a:t>Primary duty means the principal, main, major or most important duty that the employee performs.  An employee’s primary duty is determined by looking at all the facts, with the major emphasis on the character of the employee’s job as a whole. </a:t>
            </a:r>
          </a:p>
          <a:p>
            <a:r>
              <a:rPr lang="en-US" altLang="ja-JP"/>
              <a:t>Important factors to consider when determining the primary duty include: the relative importance of the exempt duties as compared with other types of duties; the amount of time spent performing exempt work; the employee’s relative freedom from direct supervision; and the relationship between the employee’s salary and the wages paid to other non-exempt workers for the same kind of nonexempt work.</a:t>
            </a:r>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109157F8-D4D1-41FC-9200-0371D82A9991}"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979FE98E-8843-46F8-B228-B42C60CEF8FF}" type="slidenum">
              <a:rPr lang="en-US"/>
              <a:pPr/>
              <a:t>34</a:t>
            </a:fld>
            <a:endParaRPr lang="en-US"/>
          </a:p>
        </p:txBody>
      </p:sp>
      <p:sp>
        <p:nvSpPr>
          <p:cNvPr id="322562" name="Rectangle 2"/>
          <p:cNvSpPr>
            <a:spLocks noGrp="1" noRot="1" noChangeAspect="1" noChangeArrowheads="1" noTextEdit="1"/>
          </p:cNvSpPr>
          <p:nvPr>
            <p:ph type="sldImg"/>
          </p:nvPr>
        </p:nvSpPr>
        <p:spPr>
          <a:ln/>
        </p:spPr>
      </p:sp>
      <p:sp>
        <p:nvSpPr>
          <p:cNvPr id="322563" name="Rectangle 3"/>
          <p:cNvSpPr>
            <a:spLocks noGrp="1" noChangeArrowheads="1"/>
          </p:cNvSpPr>
          <p:nvPr>
            <p:ph type="body" idx="1"/>
          </p:nvPr>
        </p:nvSpPr>
        <p:spPr/>
        <p:txBody>
          <a:bodyPr/>
          <a:lstStyle/>
          <a:p>
            <a:r>
              <a:rPr lang="en-US" altLang="ja-JP"/>
              <a:t>The amount of time spent performing exempt work can be a useful guide, and employees who spend more than 50 percent of their time performing exempt work generally will satisfy the primary duty requirement.  Time alone, however, is not the sole test, and nothing in the regulations requires exempt employees to spend more than 50 percent of their time performing exempt work.</a:t>
            </a:r>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C83B18B3-2270-4C5C-A15E-9AA0AEBC2219}"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86C7BCDE-9007-483A-A153-F094A9F209BF}" type="slidenum">
              <a:rPr lang="en-US"/>
              <a:pPr/>
              <a:t>35</a:t>
            </a:fld>
            <a:endParaRPr lang="en-US"/>
          </a:p>
        </p:txBody>
      </p:sp>
      <p:sp>
        <p:nvSpPr>
          <p:cNvPr id="323586" name="Rectangle 2"/>
          <p:cNvSpPr>
            <a:spLocks noGrp="1" noRot="1" noChangeAspect="1" noChangeArrowheads="1" noTextEdit="1"/>
          </p:cNvSpPr>
          <p:nvPr>
            <p:ph type="sldImg"/>
          </p:nvPr>
        </p:nvSpPr>
        <p:spPr>
          <a:ln/>
        </p:spPr>
      </p:sp>
      <p:sp>
        <p:nvSpPr>
          <p:cNvPr id="323587" name="Rectangle 3"/>
          <p:cNvSpPr>
            <a:spLocks noGrp="1" noChangeArrowheads="1"/>
          </p:cNvSpPr>
          <p:nvPr>
            <p:ph type="body" idx="1"/>
          </p:nvPr>
        </p:nvSpPr>
        <p:spPr/>
        <p:txBody>
          <a:bodyPr/>
          <a:lstStyle/>
          <a:p>
            <a:r>
              <a:rPr lang="en-US" altLang="ja-JP"/>
              <a:t>The regulations define the term management by listing a number of examples of management activities, most of which are listed on the next two slides.  Management includes activities related to supervising employees such as interviewing, selecting, and training of employees; setting and adjusting pay rates and work hours; conducting performance appraisals; handling employee complaints and grievances; and disciplining employees.  Management also includes other functions related to running or servicing a business such as determining the merchandise to be bought, stocked and sold; planning and controlling the budget; and monitoring or implementing legal compliance measures.</a:t>
            </a:r>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3E6C56A5-1A20-49B2-9B1D-79F68B7E890E}"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4100CF64-F2D3-4F47-A53E-BBF50638E9E2}" type="slidenum">
              <a:rPr lang="en-US"/>
              <a:pPr/>
              <a:t>37</a:t>
            </a:fld>
            <a:endParaRPr lang="en-US"/>
          </a:p>
        </p:txBody>
      </p:sp>
      <p:sp>
        <p:nvSpPr>
          <p:cNvPr id="324610" name="Rectangle 2"/>
          <p:cNvSpPr>
            <a:spLocks noGrp="1" noRot="1" noChangeAspect="1" noChangeArrowheads="1" noTextEdit="1"/>
          </p:cNvSpPr>
          <p:nvPr>
            <p:ph type="sldImg"/>
          </p:nvPr>
        </p:nvSpPr>
        <p:spPr>
          <a:ln/>
        </p:spPr>
      </p:sp>
      <p:sp>
        <p:nvSpPr>
          <p:cNvPr id="324611" name="Rectangle 3"/>
          <p:cNvSpPr>
            <a:spLocks noGrp="1" noChangeArrowheads="1"/>
          </p:cNvSpPr>
          <p:nvPr>
            <p:ph type="body" idx="1"/>
          </p:nvPr>
        </p:nvSpPr>
        <p:spPr/>
        <p:txBody>
          <a:bodyPr/>
          <a:lstStyle/>
          <a:p>
            <a:r>
              <a:rPr lang="en-US" altLang="ja-JP"/>
              <a:t>An exempt executive must manage the entire business or have management responsibility over a “customarily recognized department or subdivision” of the business.  A “department or subdivision” is a subpart of the business which has “a permanent status and continuing function.”   The subdivision need not be physically within the employer’s establishment and may move from place to place.  The mere fact that the employee works in more than one location does not invalidate the exemption.  In addition, if an executive supervises employees in a recognized unit, it does not matter if some of the employees are drawn from other recognized units.  On the other hand, a mere collection of employees assigned from time to time to a specific job or series of jobs is not a recognized subdivision. </a:t>
            </a:r>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D073A31C-626B-4D13-9607-1BE09F7DF42F}"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977C2D25-05D6-443D-AFAE-B3CDEE8496FD}" type="slidenum">
              <a:rPr lang="en-US"/>
              <a:pPr/>
              <a:t>38</a:t>
            </a:fld>
            <a:endParaRPr lang="en-US"/>
          </a:p>
        </p:txBody>
      </p:sp>
      <p:sp>
        <p:nvSpPr>
          <p:cNvPr id="325634" name="Rectangle 2"/>
          <p:cNvSpPr>
            <a:spLocks noGrp="1" noRot="1" noChangeAspect="1" noChangeArrowheads="1" noTextEdit="1"/>
          </p:cNvSpPr>
          <p:nvPr>
            <p:ph type="sldImg"/>
          </p:nvPr>
        </p:nvSpPr>
        <p:spPr>
          <a:ln/>
        </p:spPr>
      </p:sp>
      <p:sp>
        <p:nvSpPr>
          <p:cNvPr id="325635" name="Rectangle 3"/>
          <p:cNvSpPr>
            <a:spLocks noGrp="1" noChangeArrowheads="1"/>
          </p:cNvSpPr>
          <p:nvPr>
            <p:ph type="body" idx="1"/>
          </p:nvPr>
        </p:nvSpPr>
        <p:spPr/>
        <p:txBody>
          <a:bodyPr/>
          <a:lstStyle/>
          <a:p>
            <a:r>
              <a:rPr lang="en-US" altLang="ja-JP"/>
              <a:t>This definition may sound complex, so let’s look at two examples on the slide.  A corporation may have several large departments such as finance, legal, marketing, and human resources, each of which is a customarily recognized department.  But recognized subdivisions also include different areas organized under the larger departments.  Thus, an exempt executive may manage the compensation, benefits or labor relations functions within the human resources department.  Recognized subdivisions can also be geographically separate offices or branch establishments.  In a sales organization, for example, the managers in charge of each regional or district office could be exempt.</a:t>
            </a:r>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3B1A6472-DA71-4A9F-8AEF-7ADFA3451815}"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4FD81D53-6714-43B1-8E30-11A638788F4A}" type="slidenum">
              <a:rPr lang="en-US"/>
              <a:pPr/>
              <a:t>39</a:t>
            </a:fld>
            <a:endParaRPr lang="en-US"/>
          </a:p>
        </p:txBody>
      </p:sp>
      <p:sp>
        <p:nvSpPr>
          <p:cNvPr id="326658" name="Rectangle 2"/>
          <p:cNvSpPr>
            <a:spLocks noGrp="1" noRot="1" noChangeAspect="1" noChangeArrowheads="1" noTextEdit="1"/>
          </p:cNvSpPr>
          <p:nvPr>
            <p:ph type="sldImg"/>
          </p:nvPr>
        </p:nvSpPr>
        <p:spPr>
          <a:ln/>
        </p:spPr>
      </p:sp>
      <p:sp>
        <p:nvSpPr>
          <p:cNvPr id="326659" name="Rectangle 3"/>
          <p:cNvSpPr>
            <a:spLocks noGrp="1" noChangeArrowheads="1"/>
          </p:cNvSpPr>
          <p:nvPr>
            <p:ph type="body" idx="1"/>
          </p:nvPr>
        </p:nvSpPr>
        <p:spPr/>
        <p:txBody>
          <a:bodyPr/>
          <a:lstStyle/>
          <a:p>
            <a:r>
              <a:rPr lang="en-US" altLang="ja-JP"/>
              <a:t>The phrase “customarily and regularly” means a frequency that must be greater than occasional but which may be less than constant.  Tasks or work performed “customarily and regularly” include work normally and recurrently performed every workweek; it does not include isolated or one-time tasks.  Thus, normally, an exempt executive employee must direct the work of other employees at least once a week, but not every day.  Also, an exempt executive will not lose the exemption if an occasional week passes during which the executive does not give direct instructions to a subordinate.</a:t>
            </a:r>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9C70A5CC-C957-46AD-8CAC-49DDD84660E8}"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DBD62CF0-791C-4388-9BA3-C66984B64FE7}" type="slidenum">
              <a:rPr lang="en-US"/>
              <a:pPr/>
              <a:t>40</a:t>
            </a:fld>
            <a:endParaRPr lang="en-US"/>
          </a:p>
        </p:txBody>
      </p:sp>
      <p:sp>
        <p:nvSpPr>
          <p:cNvPr id="327682" name="Rectangle 2"/>
          <p:cNvSpPr>
            <a:spLocks noGrp="1" noRot="1" noChangeAspect="1" noChangeArrowheads="1" noTextEdit="1"/>
          </p:cNvSpPr>
          <p:nvPr>
            <p:ph type="sldImg"/>
          </p:nvPr>
        </p:nvSpPr>
        <p:spPr>
          <a:ln/>
        </p:spPr>
      </p:sp>
      <p:sp>
        <p:nvSpPr>
          <p:cNvPr id="327683" name="Rectangle 3"/>
          <p:cNvSpPr>
            <a:spLocks noGrp="1" noChangeArrowheads="1"/>
          </p:cNvSpPr>
          <p:nvPr>
            <p:ph type="body" idx="1"/>
          </p:nvPr>
        </p:nvSpPr>
        <p:spPr/>
        <p:txBody>
          <a:bodyPr/>
          <a:lstStyle/>
          <a:p>
            <a:r>
              <a:rPr lang="en-US" altLang="ja-JP"/>
              <a:t>The term “two or more other employees” means that the exempt manager must supervise two full-time employees or the equivalent. Full-time generally means 40 hours per week.   However, the Department will recognize industry standards defining full-time employment as 37 ½ hours or 35 hours per week, for example, but not less than that. So an exempt executive generally must supervise other employees who work a total of 80 work hours not including the hours the executive works herself.  Supervision can be distributed among two or more exempt executives, as long as each executive is responsible for supervising 80 work hours of other employees each week.  Thus, for example, a department with five full-time nonexempt workers may have up to two exempt supervisors.  Of course, the work hours of nonexempt employees cannot be counted more than once. Thus, if two supervisors share responsibility for two full-time nonexempt workers, neither of the supervisors would be exempt. </a:t>
            </a:r>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0D7BA029-AA2E-4CA7-B5C0-7DF148C697AB}"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F6378F8F-2F52-420D-A4D4-C7DFE5BDA8B9}" type="slidenum">
              <a:rPr lang="en-US"/>
              <a:pPr/>
              <a:t>4</a:t>
            </a:fld>
            <a:endParaRPr lang="en-US"/>
          </a:p>
        </p:txBody>
      </p:sp>
      <p:sp>
        <p:nvSpPr>
          <p:cNvPr id="291842" name="Rectangle 2"/>
          <p:cNvSpPr>
            <a:spLocks noGrp="1" noRot="1" noChangeAspect="1" noChangeArrowheads="1" noTextEdit="1"/>
          </p:cNvSpPr>
          <p:nvPr>
            <p:ph type="sldImg"/>
          </p:nvPr>
        </p:nvSpPr>
        <p:spPr>
          <a:ln/>
        </p:spPr>
      </p:sp>
      <p:sp>
        <p:nvSpPr>
          <p:cNvPr id="291843" name="Rectangle 3"/>
          <p:cNvSpPr>
            <a:spLocks noGrp="1" noChangeArrowheads="1"/>
          </p:cNvSpPr>
          <p:nvPr>
            <p:ph type="body" idx="1"/>
          </p:nvPr>
        </p:nvSpPr>
        <p:spPr/>
        <p:txBody>
          <a:bodyPr/>
          <a:lstStyle/>
          <a:p>
            <a:r>
              <a:rPr lang="en-US" altLang="ja-JP"/>
              <a:t>To qualify for exemption, employees must meet three tests for each exemption: </a:t>
            </a:r>
            <a:r>
              <a:rPr lang="en-US"/>
              <a:t>An exempt employee must earn a minimum amount.  The minimum amount must be paid on a salary basis.  In addition, exempt employees must perform certain executive, administrative or professional job duties set forth in the regulation.</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3E43AFB5-97B6-484F-950D-812275628974}"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0E733978-84F2-4E47-BD96-B2832B884CD6}" type="slidenum">
              <a:rPr lang="en-US"/>
              <a:pPr/>
              <a:t>41</a:t>
            </a:fld>
            <a:endParaRPr lang="en-US"/>
          </a:p>
        </p:txBody>
      </p:sp>
      <p:sp>
        <p:nvSpPr>
          <p:cNvPr id="328706" name="Rectangle 2"/>
          <p:cNvSpPr>
            <a:spLocks noGrp="1" noRot="1" noChangeAspect="1" noChangeArrowheads="1" noTextEdit="1"/>
          </p:cNvSpPr>
          <p:nvPr>
            <p:ph type="sldImg"/>
          </p:nvPr>
        </p:nvSpPr>
        <p:spPr>
          <a:ln/>
        </p:spPr>
      </p:sp>
      <p:sp>
        <p:nvSpPr>
          <p:cNvPr id="328707" name="Rectangle 3"/>
          <p:cNvSpPr>
            <a:spLocks noGrp="1" noChangeArrowheads="1"/>
          </p:cNvSpPr>
          <p:nvPr>
            <p:ph type="body" idx="1"/>
          </p:nvPr>
        </p:nvSpPr>
        <p:spPr/>
        <p:txBody>
          <a:bodyPr/>
          <a:lstStyle/>
          <a:p>
            <a:r>
              <a:rPr lang="en-US" altLang="ja-JP"/>
              <a:t>This slide shows some examples of acceptable full-time equivalents: two full-time employees; one full-time employee and two half-time employees; and four half-time employees. </a:t>
            </a:r>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7D16CCA6-A67A-4A73-A7EA-3D76C2A7BD32}"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579FAEDB-0A8B-4ABB-9FEC-235860931B8D}" type="slidenum">
              <a:rPr lang="en-US"/>
              <a:pPr/>
              <a:t>42</a:t>
            </a:fld>
            <a:endParaRPr lang="en-US"/>
          </a:p>
        </p:txBody>
      </p:sp>
      <p:sp>
        <p:nvSpPr>
          <p:cNvPr id="329730" name="Rectangle 2"/>
          <p:cNvSpPr>
            <a:spLocks noGrp="1" noRot="1" noChangeAspect="1" noChangeArrowheads="1" noTextEdit="1"/>
          </p:cNvSpPr>
          <p:nvPr>
            <p:ph type="sldImg"/>
          </p:nvPr>
        </p:nvSpPr>
        <p:spPr>
          <a:ln/>
        </p:spPr>
      </p:sp>
      <p:sp>
        <p:nvSpPr>
          <p:cNvPr id="329731" name="Rectangle 3"/>
          <p:cNvSpPr>
            <a:spLocks noGrp="1" noChangeArrowheads="1"/>
          </p:cNvSpPr>
          <p:nvPr>
            <p:ph type="body" idx="1"/>
          </p:nvPr>
        </p:nvSpPr>
        <p:spPr/>
        <p:txBody>
          <a:bodyPr/>
          <a:lstStyle/>
          <a:p>
            <a:r>
              <a:rPr lang="en-US" altLang="ja-JP"/>
              <a:t>The next slide shows staffing that would not meet the “two or more” standard.  In this example, each assistant manager is responsible for only one and a half full-time equivalent employees, and thus, neither assistant manager would qualify for exemption.</a:t>
            </a:r>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377186BF-D4D7-4686-96EB-247471812F20}"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CC4207E9-426C-4A62-90D8-ABF125228C62}" type="slidenum">
              <a:rPr lang="en-US"/>
              <a:pPr/>
              <a:t>43</a:t>
            </a:fld>
            <a:endParaRPr lang="en-US"/>
          </a:p>
        </p:txBody>
      </p:sp>
      <p:sp>
        <p:nvSpPr>
          <p:cNvPr id="330754" name="Rectangle 2"/>
          <p:cNvSpPr>
            <a:spLocks noGrp="1" noRot="1" noChangeAspect="1" noChangeArrowheads="1" noTextEdit="1"/>
          </p:cNvSpPr>
          <p:nvPr>
            <p:ph type="sldImg"/>
          </p:nvPr>
        </p:nvSpPr>
        <p:spPr>
          <a:ln/>
        </p:spPr>
      </p:sp>
      <p:sp>
        <p:nvSpPr>
          <p:cNvPr id="330755" name="Rectangle 3"/>
          <p:cNvSpPr>
            <a:spLocks noGrp="1" noChangeArrowheads="1"/>
          </p:cNvSpPr>
          <p:nvPr>
            <p:ph type="body" idx="1"/>
          </p:nvPr>
        </p:nvSpPr>
        <p:spPr/>
        <p:txBody>
          <a:bodyPr/>
          <a:lstStyle/>
          <a:p>
            <a:r>
              <a:rPr lang="en-US" altLang="ja-JP"/>
              <a:t>An exempt executive employee must have “the authority to hire or fire other employees” or must have his or her suggestions and recommendations as to the hiring, firing, advancement, promotion or any other change of status be given “particular weight.”  A key term in this element is “particular weight.”  Factors to consider when determining whether an employee’s recommendations are given “particular weight” include, but are not limited to: whether it is part of the employee’s job duties to make recommendations; the frequency with which recommendations are made or requested; and the frequency with which the recommendations are relied upon.</a:t>
            </a:r>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FDA1DABB-B1EB-48DC-AFD7-E61AE7CAB111}"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5F247E4E-49DA-4181-B707-8E7475A2B2ED}" type="slidenum">
              <a:rPr lang="en-US"/>
              <a:pPr/>
              <a:t>44</a:t>
            </a:fld>
            <a:endParaRPr lang="en-US"/>
          </a:p>
        </p:txBody>
      </p:sp>
      <p:sp>
        <p:nvSpPr>
          <p:cNvPr id="331778" name="Rectangle 2"/>
          <p:cNvSpPr>
            <a:spLocks noGrp="1" noRot="1" noChangeAspect="1" noChangeArrowheads="1" noTextEdit="1"/>
          </p:cNvSpPr>
          <p:nvPr>
            <p:ph type="sldImg"/>
          </p:nvPr>
        </p:nvSpPr>
        <p:spPr>
          <a:ln/>
        </p:spPr>
      </p:sp>
      <p:sp>
        <p:nvSpPr>
          <p:cNvPr id="331779" name="Rectangle 3"/>
          <p:cNvSpPr>
            <a:spLocks noGrp="1" noChangeArrowheads="1"/>
          </p:cNvSpPr>
          <p:nvPr>
            <p:ph type="body" idx="1"/>
          </p:nvPr>
        </p:nvSpPr>
        <p:spPr/>
        <p:txBody>
          <a:bodyPr/>
          <a:lstStyle/>
          <a:p>
            <a:r>
              <a:rPr lang="en-US" altLang="ja-JP"/>
              <a:t>Generally, an exempt executive’s recommendations must pertain to the employees he or she supervises.  A recommendation can be given particular weight even if it is reviewed by a higher level manager.  The exempt executive need not have authority to make the ultimate decision.  However, “particular weight” does not include the occasional suggestion about a co-worker. </a:t>
            </a:r>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CEB7704F-DEDF-40B5-9D95-C29D61A629FB}"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789072A5-9E34-4602-A04A-FB1FAEBEEA24}" type="slidenum">
              <a:rPr lang="en-US"/>
              <a:pPr/>
              <a:t>45</a:t>
            </a:fld>
            <a:endParaRPr lang="en-US"/>
          </a:p>
        </p:txBody>
      </p:sp>
      <p:sp>
        <p:nvSpPr>
          <p:cNvPr id="332802" name="Rectangle 2"/>
          <p:cNvSpPr>
            <a:spLocks noGrp="1" noRot="1" noChangeAspect="1" noChangeArrowheads="1" noTextEdit="1"/>
          </p:cNvSpPr>
          <p:nvPr>
            <p:ph type="sldImg"/>
          </p:nvPr>
        </p:nvSpPr>
        <p:spPr>
          <a:ln/>
        </p:spPr>
      </p:sp>
      <p:sp>
        <p:nvSpPr>
          <p:cNvPr id="332803" name="Rectangle 3"/>
          <p:cNvSpPr>
            <a:spLocks noGrp="1" noChangeArrowheads="1"/>
          </p:cNvSpPr>
          <p:nvPr>
            <p:ph type="body" idx="1"/>
          </p:nvPr>
        </p:nvSpPr>
        <p:spPr/>
        <p:txBody>
          <a:bodyPr/>
          <a:lstStyle/>
          <a:p>
            <a:r>
              <a:rPr lang="en-US" altLang="ja-JP"/>
              <a:t>A common question that arises under the executive exemption is how to classify employees who perform both exempt management duties and nonexempt duties.  The regulations state that a manager who performs both exempt and nonexempt work at the same time is not automatically disqualified from the executive exemption.  Generally, the exempt executives themselves make the decision regarding when to perform nonexempt duties.  In contrast, the nonexempt employee generally is directed by a supervisor to perform the exempt work or performs the exempt work for defined time periods.   For example, if an assistant manager’s primary duty is management, performing work such as serving customers, cooking food, stocking shelves and cleaning the establishment does not preclude the exemption.  An assistant manager can supervise employees and serve customers at the same time without losing the exemption.  In contrast, a relief supervisor or working supervisor whose primary duty is performing nonexempt work on the production line in a manufacturing plant does not become exempt merely because he occasionally has some responsibility for directing the work of other nonexempt production line employees when, for example, the exempt supervisor is on vacation. </a:t>
            </a:r>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145DDC32-9560-42B1-A681-C198F869096A}"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D042C464-DD2F-4488-B0D5-6569B43A6A58}" type="slidenum">
              <a:rPr lang="en-US"/>
              <a:pPr/>
              <a:t>46</a:t>
            </a:fld>
            <a:endParaRPr lang="en-US"/>
          </a:p>
        </p:txBody>
      </p:sp>
      <p:sp>
        <p:nvSpPr>
          <p:cNvPr id="333826" name="Rectangle 2"/>
          <p:cNvSpPr>
            <a:spLocks noGrp="1" noRot="1" noChangeAspect="1" noChangeArrowheads="1" noTextEdit="1"/>
          </p:cNvSpPr>
          <p:nvPr>
            <p:ph type="sldImg"/>
          </p:nvPr>
        </p:nvSpPr>
        <p:spPr>
          <a:ln/>
        </p:spPr>
      </p:sp>
      <p:sp>
        <p:nvSpPr>
          <p:cNvPr id="333827" name="Rectangle 3"/>
          <p:cNvSpPr>
            <a:spLocks noGrp="1" noChangeArrowheads="1"/>
          </p:cNvSpPr>
          <p:nvPr>
            <p:ph type="body" idx="1"/>
          </p:nvPr>
        </p:nvSpPr>
        <p:spPr/>
        <p:txBody>
          <a:bodyPr/>
          <a:lstStyle/>
          <a:p>
            <a:r>
              <a:rPr lang="en-US" altLang="ja-JP"/>
              <a:t>Finally, the regulations recognize certain business owners as exempt executives.  Employees who own at least 20-percent equity in a business and are actively engaged in the management of the enterprise are exempt executives.  For example, an employee who owns 20 percent of the business and manages the finances of the business is an exempt executive.  Conversely, a person who owns 20-percent of an enterprise, but whose only responsibility is to run a cash register would not qualify as an exempt executive.</a:t>
            </a:r>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411CA575-60B3-4852-BD30-0526398F79B2}"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7C49A5BB-3885-4C30-85CC-6F87890AD400}" type="slidenum">
              <a:rPr lang="en-US"/>
              <a:pPr/>
              <a:t>47</a:t>
            </a:fld>
            <a:endParaRPr lang="en-US"/>
          </a:p>
        </p:txBody>
      </p:sp>
      <p:sp>
        <p:nvSpPr>
          <p:cNvPr id="334850" name="Rectangle 2"/>
          <p:cNvSpPr>
            <a:spLocks noGrp="1" noRot="1" noChangeAspect="1" noChangeArrowheads="1" noTextEdit="1"/>
          </p:cNvSpPr>
          <p:nvPr>
            <p:ph type="sldImg"/>
          </p:nvPr>
        </p:nvSpPr>
        <p:spPr>
          <a:ln/>
        </p:spPr>
      </p:sp>
      <p:sp>
        <p:nvSpPr>
          <p:cNvPr id="334851" name="Rectangle 3"/>
          <p:cNvSpPr>
            <a:spLocks noGrp="1" noChangeArrowheads="1"/>
          </p:cNvSpPr>
          <p:nvPr>
            <p:ph type="body" idx="1"/>
          </p:nvPr>
        </p:nvSpPr>
        <p:spPr/>
        <p:txBody>
          <a:bodyPr/>
          <a:lstStyle/>
          <a:p>
            <a:r>
              <a:rPr lang="en-US" altLang="ja-JP"/>
              <a:t>I want to end this section with a brief review of the executive duties requirements.  The executive exemption is available only if, in addition to meeting the salary requirements, the employee’s primary duty is management; the employee customarily and regularly directs the work of two or more employees; and the employee has the authority to hire or fire other employees, or has her recommendations be given particular weight.  In addition, the executive exemption also applies to bona fide 20-percent equity owners who are actively engaged in management of the business.</a:t>
            </a:r>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12129D3B-CDEC-49EE-A89A-9D6E452D85FF}"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3E32D1F3-A211-42BC-B1AB-8B44E5C71533}" type="slidenum">
              <a:rPr lang="en-US"/>
              <a:pPr/>
              <a:t>49</a:t>
            </a:fld>
            <a:endParaRPr lang="en-US"/>
          </a:p>
        </p:txBody>
      </p:sp>
      <p:sp>
        <p:nvSpPr>
          <p:cNvPr id="335874" name="Rectangle 2"/>
          <p:cNvSpPr>
            <a:spLocks noGrp="1" noRot="1" noChangeAspect="1" noChangeArrowheads="1" noTextEdit="1"/>
          </p:cNvSpPr>
          <p:nvPr>
            <p:ph type="sldImg"/>
          </p:nvPr>
        </p:nvSpPr>
        <p:spPr>
          <a:ln/>
        </p:spPr>
      </p:sp>
      <p:sp>
        <p:nvSpPr>
          <p:cNvPr id="335875" name="Rectangle 3"/>
          <p:cNvSpPr>
            <a:spLocks noGrp="1" noChangeArrowheads="1"/>
          </p:cNvSpPr>
          <p:nvPr>
            <p:ph type="body" idx="1"/>
          </p:nvPr>
        </p:nvSpPr>
        <p:spPr/>
        <p:txBody>
          <a:bodyPr/>
          <a:lstStyle/>
          <a:p>
            <a:r>
              <a:rPr lang="en-US"/>
              <a:t>In addition to the salary requirements, the administrative exemption applies only if: the employee’s primary duty is the performance of office or non-manual work directly related to the management or general business operations of the employer or the employer’s customers; and the employee’s primary duty includes the exercise of discretion and independent judgment with respect to matters of significance. These elements contain a number of important terms that are defined in the regulations.  Let’s look at them.  We have already discussed the definition of “primary duty”.</a:t>
            </a: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A032F758-B1E9-44BC-A42C-87357EACBBA7}"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DC9FB941-1B9B-48AC-AE13-59B3F9981BB7}" type="slidenum">
              <a:rPr lang="en-US"/>
              <a:pPr/>
              <a:t>50</a:t>
            </a:fld>
            <a:endParaRPr lang="en-US"/>
          </a:p>
        </p:txBody>
      </p:sp>
      <p:sp>
        <p:nvSpPr>
          <p:cNvPr id="336898" name="Rectangle 2"/>
          <p:cNvSpPr>
            <a:spLocks noGrp="1" noRot="1" noChangeAspect="1" noChangeArrowheads="1" noTextEdit="1"/>
          </p:cNvSpPr>
          <p:nvPr>
            <p:ph type="sldImg"/>
          </p:nvPr>
        </p:nvSpPr>
        <p:spPr>
          <a:ln/>
        </p:spPr>
      </p:sp>
      <p:sp>
        <p:nvSpPr>
          <p:cNvPr id="336899" name="Rectangle 3"/>
          <p:cNvSpPr>
            <a:spLocks noGrp="1" noChangeArrowheads="1"/>
          </p:cNvSpPr>
          <p:nvPr>
            <p:ph type="body" idx="1"/>
          </p:nvPr>
        </p:nvSpPr>
        <p:spPr/>
        <p:txBody>
          <a:bodyPr/>
          <a:lstStyle/>
          <a:p>
            <a:r>
              <a:rPr lang="en-US"/>
              <a:t>The phrase “management or general business operations” refers to the type of work the employee performs.  To meet this requirement, the employee must perform work that is directly related to assisting with the running or servicing of the business.  This type of work is different, for example, from working on a manufacturing production line or selling a product in a retail or service establishment.</a:t>
            </a: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248ADFA3-7739-4523-A413-EBBCB6BCCDEE}"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D0B24F1A-61F4-4D72-89E1-464B2323B7B3}" type="slidenum">
              <a:rPr lang="en-US"/>
              <a:pPr/>
              <a:t>51</a:t>
            </a:fld>
            <a:endParaRPr lang="en-US"/>
          </a:p>
        </p:txBody>
      </p:sp>
      <p:sp>
        <p:nvSpPr>
          <p:cNvPr id="337922" name="Rectangle 2"/>
          <p:cNvSpPr>
            <a:spLocks noGrp="1" noRot="1" noChangeAspect="1" noChangeArrowheads="1" noTextEdit="1"/>
          </p:cNvSpPr>
          <p:nvPr>
            <p:ph type="sldImg"/>
          </p:nvPr>
        </p:nvSpPr>
        <p:spPr>
          <a:ln/>
        </p:spPr>
      </p:sp>
      <p:sp>
        <p:nvSpPr>
          <p:cNvPr id="337923" name="Rectangle 3"/>
          <p:cNvSpPr>
            <a:spLocks noGrp="1" noChangeArrowheads="1"/>
          </p:cNvSpPr>
          <p:nvPr>
            <p:ph type="body" idx="1"/>
          </p:nvPr>
        </p:nvSpPr>
        <p:spPr/>
        <p:txBody>
          <a:bodyPr/>
          <a:lstStyle/>
          <a:p>
            <a:r>
              <a:rPr lang="en-US"/>
              <a:t>Work “directly related to management or general business operations” includes, but is not limited to, work in such areas as tax; finance; accounting; budgeting; auditing; insurance; quality control; purchasing; advertising; marketing; research; safety and health; human resources; public relations; legal and regulatory compliance; and similar activities.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A09BA095-2FAB-4FD8-946B-A30F92130A70}"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7F3A3456-EE8B-4064-9475-770C82E495E1}" type="slidenum">
              <a:rPr lang="en-US"/>
              <a:pPr/>
              <a:t>5</a:t>
            </a:fld>
            <a:endParaRPr lang="en-US"/>
          </a:p>
        </p:txBody>
      </p:sp>
      <p:sp>
        <p:nvSpPr>
          <p:cNvPr id="292866" name="Rectangle 2"/>
          <p:cNvSpPr>
            <a:spLocks noGrp="1" noRot="1" noChangeAspect="1" noChangeArrowheads="1" noTextEdit="1"/>
          </p:cNvSpPr>
          <p:nvPr>
            <p:ph type="sldImg"/>
          </p:nvPr>
        </p:nvSpPr>
        <p:spPr>
          <a:ln/>
        </p:spPr>
      </p:sp>
      <p:sp>
        <p:nvSpPr>
          <p:cNvPr id="292867" name="Rectangle 3"/>
          <p:cNvSpPr>
            <a:spLocks noGrp="1" noChangeArrowheads="1"/>
          </p:cNvSpPr>
          <p:nvPr>
            <p:ph type="body" idx="1"/>
          </p:nvPr>
        </p:nvSpPr>
        <p:spPr/>
        <p:txBody>
          <a:bodyPr/>
          <a:lstStyle/>
          <a:p>
            <a:r>
              <a:rPr lang="en-US"/>
              <a:t>This section of the seminar provides information on the salary level requirement.</a:t>
            </a: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FBBA09EE-070C-42B6-ADE5-B5586F1F3ED2}"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8CFA145E-8412-46FD-BC0D-5D0E6D0AD973}" type="slidenum">
              <a:rPr lang="en-US"/>
              <a:pPr/>
              <a:t>52</a:t>
            </a:fld>
            <a:endParaRPr lang="en-US"/>
          </a:p>
        </p:txBody>
      </p:sp>
      <p:sp>
        <p:nvSpPr>
          <p:cNvPr id="338946" name="Rectangle 2"/>
          <p:cNvSpPr>
            <a:spLocks noGrp="1" noRot="1" noChangeAspect="1" noChangeArrowheads="1" noTextEdit="1"/>
          </p:cNvSpPr>
          <p:nvPr>
            <p:ph type="sldImg"/>
          </p:nvPr>
        </p:nvSpPr>
        <p:spPr>
          <a:ln/>
        </p:spPr>
      </p:sp>
      <p:sp>
        <p:nvSpPr>
          <p:cNvPr id="338947" name="Rectangle 3"/>
          <p:cNvSpPr>
            <a:spLocks noGrp="1" noChangeArrowheads="1"/>
          </p:cNvSpPr>
          <p:nvPr>
            <p:ph type="body" idx="1"/>
          </p:nvPr>
        </p:nvSpPr>
        <p:spPr/>
        <p:txBody>
          <a:bodyPr/>
          <a:lstStyle/>
          <a:p>
            <a:r>
              <a:rPr lang="en-US"/>
              <a:t>An exempt administrative employee’s primary duty must be the performance of work directly related to the management or general business operations of the employer or the employer’s customers.  The regulations explain that the term “employer’s customers” means that employees who are acting as advisors or consultants to their employer’s clients or customers also may be exempt.  This would include, for example, those working as tax experts or financial consultants. </a:t>
            </a: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2A1DE423-FA5A-472F-9CD4-FE99ACEAF1AF}"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76EE0EB5-0A12-414C-AE48-CF204577ED3D}" type="slidenum">
              <a:rPr lang="en-US"/>
              <a:pPr/>
              <a:t>53</a:t>
            </a:fld>
            <a:endParaRPr lang="en-US"/>
          </a:p>
        </p:txBody>
      </p:sp>
      <p:sp>
        <p:nvSpPr>
          <p:cNvPr id="339970" name="Rectangle 2"/>
          <p:cNvSpPr>
            <a:spLocks noGrp="1" noRot="1" noChangeAspect="1" noChangeArrowheads="1" noTextEdit="1"/>
          </p:cNvSpPr>
          <p:nvPr>
            <p:ph type="sldImg"/>
          </p:nvPr>
        </p:nvSpPr>
        <p:spPr>
          <a:ln/>
        </p:spPr>
      </p:sp>
      <p:sp>
        <p:nvSpPr>
          <p:cNvPr id="339971" name="Rectangle 3"/>
          <p:cNvSpPr>
            <a:spLocks noGrp="1" noChangeArrowheads="1"/>
          </p:cNvSpPr>
          <p:nvPr>
            <p:ph type="body" idx="1"/>
          </p:nvPr>
        </p:nvSpPr>
        <p:spPr/>
        <p:txBody>
          <a:bodyPr/>
          <a:lstStyle/>
          <a:p>
            <a:r>
              <a:rPr lang="en-US"/>
              <a:t>Exercising “discretion and independent judgment” generally involves an employee comparing and evaluating possible courses of conduct, and acting or making a decision after the various possibilities have been considered.  The term “matters of significance” refers to the level of importance or consequence of the work performed.  In determining whether or not an employee exercises discretion and independent judgment, all the facts involved in the particular employment situation must be considered.  The term implies that the employee has authority to make an independent choice, free from immediate direction or supervision.  However, employees can exercise discretion and independent judgment even if their decisions or recommendations are reviewed, and occasionally reversed, at a higher level. </a:t>
            </a: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085B3705-CC8E-483C-9ED6-48955DF1703B}"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E441B071-FF49-4557-98F8-A158A22932A2}" type="slidenum">
              <a:rPr lang="en-US"/>
              <a:pPr/>
              <a:t>54</a:t>
            </a:fld>
            <a:endParaRPr lang="en-US"/>
          </a:p>
        </p:txBody>
      </p:sp>
      <p:sp>
        <p:nvSpPr>
          <p:cNvPr id="340994" name="Rectangle 2"/>
          <p:cNvSpPr>
            <a:spLocks noGrp="1" noRot="1" noChangeAspect="1" noChangeArrowheads="1" noTextEdit="1"/>
          </p:cNvSpPr>
          <p:nvPr>
            <p:ph type="sldImg"/>
          </p:nvPr>
        </p:nvSpPr>
        <p:spPr>
          <a:ln/>
        </p:spPr>
      </p:sp>
      <p:sp>
        <p:nvSpPr>
          <p:cNvPr id="340995" name="Rectangle 3"/>
          <p:cNvSpPr>
            <a:spLocks noGrp="1" noChangeArrowheads="1"/>
          </p:cNvSpPr>
          <p:nvPr>
            <p:ph type="body" idx="1"/>
          </p:nvPr>
        </p:nvSpPr>
        <p:spPr/>
        <p:txBody>
          <a:bodyPr/>
          <a:lstStyle/>
          <a:p>
            <a:r>
              <a:rPr lang="en-US"/>
              <a:t>The regulations list a number of factors to consider in determining whether an employee exercises discretion and independent judgment with respect to matters of significance.  These factors (listed on the next three slides) include, but are not limited to, whether the employee: has authority to formulate, affect, interpret, or implement management policies or operating practices; carries out major assignments in conducting the operations of the business; performs work that affects business operations to a substantial degree; has authority to commit the employer in matters that have significant financial impact; has authority to waive or deviate from established policies and procedures, without prior approval; has authority to negotiate and bind the company on significant matters; provides consultation or expert advice to management; is involved in planning long- or short-term business objectives; investigates and resolves matters of significance on behalf of management; and whether the employee represents the company in handling complaints, arbitrating disputes or resolving grievances.</a:t>
            </a: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7F7D240D-B622-4090-912C-1D9142040167}"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A68EB051-2884-4CAA-813E-7C45DA334535}" type="slidenum">
              <a:rPr lang="en-US"/>
              <a:pPr/>
              <a:t>57</a:t>
            </a:fld>
            <a:endParaRPr lang="en-US"/>
          </a:p>
        </p:txBody>
      </p:sp>
      <p:sp>
        <p:nvSpPr>
          <p:cNvPr id="342018" name="Rectangle 2"/>
          <p:cNvSpPr>
            <a:spLocks noGrp="1" noRot="1" noChangeAspect="1" noChangeArrowheads="1" noTextEdit="1"/>
          </p:cNvSpPr>
          <p:nvPr>
            <p:ph type="sldImg"/>
          </p:nvPr>
        </p:nvSpPr>
        <p:spPr>
          <a:ln/>
        </p:spPr>
      </p:sp>
      <p:sp>
        <p:nvSpPr>
          <p:cNvPr id="342019" name="Rectangle 3"/>
          <p:cNvSpPr>
            <a:spLocks noGrp="1" noChangeArrowheads="1"/>
          </p:cNvSpPr>
          <p:nvPr>
            <p:ph type="body" idx="1"/>
          </p:nvPr>
        </p:nvSpPr>
        <p:spPr/>
        <p:txBody>
          <a:bodyPr/>
          <a:lstStyle/>
          <a:p>
            <a:r>
              <a:rPr lang="en-US"/>
              <a:t>The exercise of discretion and independent judgment must be more than the use of skill in applying well-established techniques, procedures or specific standards described in manuals or other sources.  The exercise of discretion and independent judgment also does not include clerical or secretarial work, recording or tabulating data, or performing other mechanical, repetitive, recurrent or routine work.  For example, an employee who simply tabulates data is not exempt as an administrative employee, even if they are called a “statistician.” </a:t>
            </a: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236AFA47-3967-4FD7-8657-47741CCF7B4D}"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B66E807E-6DA8-4C06-A9E7-8AC8342220BE}" type="slidenum">
              <a:rPr lang="en-US"/>
              <a:pPr/>
              <a:t>58</a:t>
            </a:fld>
            <a:endParaRPr lang="en-US"/>
          </a:p>
        </p:txBody>
      </p:sp>
      <p:sp>
        <p:nvSpPr>
          <p:cNvPr id="343042" name="Rectangle 2"/>
          <p:cNvSpPr>
            <a:spLocks noGrp="1" noRot="1" noChangeAspect="1" noChangeArrowheads="1" noTextEdit="1"/>
          </p:cNvSpPr>
          <p:nvPr>
            <p:ph type="sldImg"/>
          </p:nvPr>
        </p:nvSpPr>
        <p:spPr>
          <a:ln/>
        </p:spPr>
      </p:sp>
      <p:sp>
        <p:nvSpPr>
          <p:cNvPr id="343043" name="Rectangle 3"/>
          <p:cNvSpPr>
            <a:spLocks noGrp="1" noChangeArrowheads="1"/>
          </p:cNvSpPr>
          <p:nvPr>
            <p:ph type="body" idx="1"/>
          </p:nvPr>
        </p:nvSpPr>
        <p:spPr/>
        <p:txBody>
          <a:bodyPr/>
          <a:lstStyle/>
          <a:p>
            <a:r>
              <a:rPr lang="en-US"/>
              <a:t>Using a manual, however, does not automatically disqualify an employee from the Section 13(a)(1) exemptions.  Exempt employees may use manuals, guidelines or other established procedures containing or relating to highly technical, scientific, legal, financial or other similarly complex matters that can be understood or interpreted only by those with advanced or specialized knowledge or skills. The Section 13(a)(1) exemptions are not available for employees who simply apply well-established techniques or procedures described in manuals or other sources within closely prescribed limits to determine the correct response to an inquiry or set of circumstances.  These rules of the use of manuals applies to all of the Section 13(a)(1) exemptions.</a:t>
            </a: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B6B927C9-72EC-4893-B4AC-74198891E711}"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0D89AD3C-6971-4CD4-9DCE-E0E4C2C296B8}" type="slidenum">
              <a:rPr lang="en-US"/>
              <a:pPr/>
              <a:t>59</a:t>
            </a:fld>
            <a:endParaRPr lang="en-US"/>
          </a:p>
        </p:txBody>
      </p:sp>
      <p:sp>
        <p:nvSpPr>
          <p:cNvPr id="344066" name="Rectangle 2"/>
          <p:cNvSpPr>
            <a:spLocks noGrp="1" noRot="1" noChangeAspect="1" noChangeArrowheads="1" noTextEdit="1"/>
          </p:cNvSpPr>
          <p:nvPr>
            <p:ph type="sldImg"/>
          </p:nvPr>
        </p:nvSpPr>
        <p:spPr>
          <a:ln/>
        </p:spPr>
      </p:sp>
      <p:sp>
        <p:nvSpPr>
          <p:cNvPr id="344067" name="Rectangle 3"/>
          <p:cNvSpPr>
            <a:spLocks noGrp="1" noChangeArrowheads="1"/>
          </p:cNvSpPr>
          <p:nvPr>
            <p:ph type="body" idx="1"/>
          </p:nvPr>
        </p:nvSpPr>
        <p:spPr/>
        <p:txBody>
          <a:bodyPr/>
          <a:lstStyle/>
          <a:p>
            <a:r>
              <a:rPr lang="en-US"/>
              <a:t>The regulations contain a number of examples to illustrate when employees meet the duties requirements for the administrative exemption.  For example, although exempt status depends on the actual job duties performed by the employee, insurance claims adjusters generally meet the duties requirements for the administrative exemption if they perform work such as interviewing insureds, witnesses and physicians; inspecting property damage; reviewing factual information to prepare damage estimates; evaluating and making recommendations regarding coverage of claims; determining liability and total value of a claim; negotiating settlements; and making recommendations regarding litigation.</a:t>
            </a: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86107E52-1765-48C8-8035-0E906885AFCF}"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E9522D04-20D5-4BE5-BCC9-9665A64E2747}" type="slidenum">
              <a:rPr lang="en-US"/>
              <a:pPr/>
              <a:t>60</a:t>
            </a:fld>
            <a:endParaRPr lang="en-US"/>
          </a:p>
        </p:txBody>
      </p:sp>
      <p:sp>
        <p:nvSpPr>
          <p:cNvPr id="345090" name="Rectangle 2"/>
          <p:cNvSpPr>
            <a:spLocks noGrp="1" noRot="1" noChangeAspect="1" noChangeArrowheads="1" noTextEdit="1"/>
          </p:cNvSpPr>
          <p:nvPr>
            <p:ph type="sldImg"/>
          </p:nvPr>
        </p:nvSpPr>
        <p:spPr>
          <a:ln/>
        </p:spPr>
      </p:sp>
      <p:sp>
        <p:nvSpPr>
          <p:cNvPr id="345091" name="Rectangle 3"/>
          <p:cNvSpPr>
            <a:spLocks noGrp="1" noChangeArrowheads="1"/>
          </p:cNvSpPr>
          <p:nvPr>
            <p:ph type="body" idx="1"/>
          </p:nvPr>
        </p:nvSpPr>
        <p:spPr/>
        <p:txBody>
          <a:bodyPr/>
          <a:lstStyle/>
          <a:p>
            <a:r>
              <a:rPr lang="en-US"/>
              <a:t>Financial services employees may meet the duties requirements for the administrative exemption if their duties include collecting and analyzing information regarding the customer’s income, assets, investments or debts; determining which financial products best meet the customer’s needs and financial circumstances; advising the customer regarding the advantages and disadvantages of different financial products; and marketing, servicing or promoting the employer’s financial products.  However, a financial services employee whose primary duty is selling financial products does not qualify for the administrative exemption.</a:t>
            </a: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4674BDA2-8918-40F1-93AA-94E8FAEBB2F4}"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5009AD12-B909-4721-884F-1876134D619B}" type="slidenum">
              <a:rPr lang="en-US"/>
              <a:pPr/>
              <a:t>61</a:t>
            </a:fld>
            <a:endParaRPr lang="en-US"/>
          </a:p>
        </p:txBody>
      </p:sp>
      <p:sp>
        <p:nvSpPr>
          <p:cNvPr id="346114" name="Rectangle 2"/>
          <p:cNvSpPr>
            <a:spLocks noGrp="1" noRot="1" noChangeAspect="1" noChangeArrowheads="1" noTextEdit="1"/>
          </p:cNvSpPr>
          <p:nvPr>
            <p:ph type="sldImg"/>
          </p:nvPr>
        </p:nvSpPr>
        <p:spPr>
          <a:ln/>
        </p:spPr>
      </p:sp>
      <p:sp>
        <p:nvSpPr>
          <p:cNvPr id="346115" name="Rectangle 3"/>
          <p:cNvSpPr>
            <a:spLocks noGrp="1" noChangeArrowheads="1"/>
          </p:cNvSpPr>
          <p:nvPr>
            <p:ph type="body" idx="1"/>
          </p:nvPr>
        </p:nvSpPr>
        <p:spPr/>
        <p:txBody>
          <a:bodyPr/>
          <a:lstStyle/>
          <a:p>
            <a:r>
              <a:rPr lang="en-US"/>
              <a:t>Similarly, some human resources employees may be exempt administrators, while others are not.  Human resource managers who formulate, interpret or implement employment policies generally meet the administrative duties requirements, but personnel clerks who “screen” applicants to obtain data regarding minimum qualifications and fitness for employment, but make no hiring decisions, generally are not exempt administrative employees.</a:t>
            </a: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4B1B9B31-C607-4153-BEEF-F1106FB8F4A7}"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5405D9BA-4BD5-4001-B355-7CF98F259229}" type="slidenum">
              <a:rPr lang="en-US"/>
              <a:pPr/>
              <a:t>62</a:t>
            </a:fld>
            <a:endParaRPr lang="en-US"/>
          </a:p>
        </p:txBody>
      </p:sp>
      <p:sp>
        <p:nvSpPr>
          <p:cNvPr id="347138" name="Rectangle 2"/>
          <p:cNvSpPr>
            <a:spLocks noGrp="1" noRot="1" noChangeAspect="1" noChangeArrowheads="1" noTextEdit="1"/>
          </p:cNvSpPr>
          <p:nvPr>
            <p:ph type="sldImg"/>
          </p:nvPr>
        </p:nvSpPr>
        <p:spPr>
          <a:ln/>
        </p:spPr>
      </p:sp>
      <p:sp>
        <p:nvSpPr>
          <p:cNvPr id="347139" name="Rectangle 3"/>
          <p:cNvSpPr>
            <a:spLocks noGrp="1" noChangeArrowheads="1"/>
          </p:cNvSpPr>
          <p:nvPr>
            <p:ph type="body" idx="1"/>
          </p:nvPr>
        </p:nvSpPr>
        <p:spPr/>
        <p:txBody>
          <a:bodyPr/>
          <a:lstStyle/>
          <a:p>
            <a:r>
              <a:rPr lang="en-US"/>
              <a:t>Other examples of employees who may meet the duties requirements for the administrative exemption include:  an employee who leads a team of other employees assigned to complete major projects; an executive assistant or administrative assistant to a business owner or senior executive of a large business who has been delegated authority regarding matters of significance; and management consultants who study the operations of a business and propose changes in organization.</a:t>
            </a: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469EC059-74CA-491B-A857-A3E7657CACB3}"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A24D40FD-2642-4BC9-8651-9D7C2223F35E}" type="slidenum">
              <a:rPr lang="en-US"/>
              <a:pPr/>
              <a:t>63</a:t>
            </a:fld>
            <a:endParaRPr lang="en-US"/>
          </a:p>
        </p:txBody>
      </p:sp>
      <p:sp>
        <p:nvSpPr>
          <p:cNvPr id="348162" name="Rectangle 2"/>
          <p:cNvSpPr>
            <a:spLocks noGrp="1" noRot="1" noChangeAspect="1" noChangeArrowheads="1" noTextEdit="1"/>
          </p:cNvSpPr>
          <p:nvPr>
            <p:ph type="sldImg"/>
          </p:nvPr>
        </p:nvSpPr>
        <p:spPr>
          <a:ln/>
        </p:spPr>
      </p:sp>
      <p:sp>
        <p:nvSpPr>
          <p:cNvPr id="348163" name="Rectangle 3"/>
          <p:cNvSpPr>
            <a:spLocks noGrp="1" noChangeArrowheads="1"/>
          </p:cNvSpPr>
          <p:nvPr>
            <p:ph type="body" idx="1"/>
          </p:nvPr>
        </p:nvSpPr>
        <p:spPr/>
        <p:txBody>
          <a:bodyPr/>
          <a:lstStyle/>
          <a:p>
            <a:r>
              <a:rPr lang="en-US"/>
              <a:t>In contrast, employees who generally do not qualify as exempt administrative employees include: employees performing ordinary inspection work involving well-established techniques and procedures; examiners and graders who perform work involving comparison of products with established standards; comparison shoppers who merely report the prices at a competitor’s store; and public sector inspectors or investigators.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0B42C69E-2F34-4818-8E4E-B5D2D04A7C93}"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E116779D-EBF9-46AB-A8C4-BBAF38F3FA43}" type="slidenum">
              <a:rPr lang="en-US"/>
              <a:pPr/>
              <a:t>6</a:t>
            </a:fld>
            <a:endParaRPr lang="en-US"/>
          </a:p>
        </p:txBody>
      </p:sp>
      <p:sp>
        <p:nvSpPr>
          <p:cNvPr id="293890" name="Rectangle 2"/>
          <p:cNvSpPr>
            <a:spLocks noGrp="1" noRot="1" noChangeAspect="1" noChangeArrowheads="1" noTextEdit="1"/>
          </p:cNvSpPr>
          <p:nvPr>
            <p:ph type="sldImg"/>
          </p:nvPr>
        </p:nvSpPr>
        <p:spPr>
          <a:ln/>
        </p:spPr>
      </p:sp>
      <p:sp>
        <p:nvSpPr>
          <p:cNvPr id="293891" name="Rectangle 3"/>
          <p:cNvSpPr>
            <a:spLocks noGrp="1" noChangeArrowheads="1"/>
          </p:cNvSpPr>
          <p:nvPr>
            <p:ph type="body" idx="1"/>
          </p:nvPr>
        </p:nvSpPr>
        <p:spPr/>
        <p:txBody>
          <a:bodyPr/>
          <a:lstStyle/>
          <a:p>
            <a:r>
              <a:rPr lang="en-US"/>
              <a:t>The minimum salary level required for exemption is $455 per week,  which must be paid “free and clear” – that is, the $455 can not include the value of any non-cash items that an employer may furnish to an employee, like board, lodging or other facilities (for example, meals furnished to employees of restaurants).  For employers that have adopted pay periods longer than one week, the equivalent of the $455 per week salary level is $910 for biweekly pay periods; $985.83, for semimonthly pay periods; and $1,971.66, for monthly pay periods.</a:t>
            </a: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96499676-D9D2-4AEB-83DC-3E1A3A82A230}"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07802002-E3BE-435B-ABE7-4FD2F0241D13}" type="slidenum">
              <a:rPr lang="en-US"/>
              <a:pPr/>
              <a:t>64</a:t>
            </a:fld>
            <a:endParaRPr lang="en-US"/>
          </a:p>
        </p:txBody>
      </p:sp>
      <p:sp>
        <p:nvSpPr>
          <p:cNvPr id="349186" name="Rectangle 2"/>
          <p:cNvSpPr>
            <a:spLocks noGrp="1" noRot="1" noChangeAspect="1" noChangeArrowheads="1" noTextEdit="1"/>
          </p:cNvSpPr>
          <p:nvPr>
            <p:ph type="sldImg"/>
          </p:nvPr>
        </p:nvSpPr>
        <p:spPr>
          <a:ln/>
        </p:spPr>
      </p:sp>
      <p:sp>
        <p:nvSpPr>
          <p:cNvPr id="349187" name="Rectangle 3"/>
          <p:cNvSpPr>
            <a:spLocks noGrp="1" noChangeArrowheads="1"/>
          </p:cNvSpPr>
          <p:nvPr>
            <p:ph type="body" idx="1"/>
          </p:nvPr>
        </p:nvSpPr>
        <p:spPr/>
        <p:txBody>
          <a:bodyPr/>
          <a:lstStyle/>
          <a:p>
            <a:r>
              <a:rPr lang="en-US"/>
              <a:t>I want to end this section with a brief review of the duties requirements for the administrative exemption.  The administrative exemption is available only if the employee’s primary duty is performing work directly related to the management or general business operations of the employer or the employer’s customers; and the employee’s primary duty includes the exercise of discretion and independent judgment with respect to matters of significance.</a:t>
            </a: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A5839482-62C2-4866-9161-77F902D440C7}"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F6EF5E0F-8500-4B54-AA71-6B614E20A6F4}" type="slidenum">
              <a:rPr lang="en-US"/>
              <a:pPr/>
              <a:t>65</a:t>
            </a:fld>
            <a:endParaRPr lang="en-US"/>
          </a:p>
        </p:txBody>
      </p:sp>
      <p:sp>
        <p:nvSpPr>
          <p:cNvPr id="350210" name="Rectangle 2"/>
          <p:cNvSpPr>
            <a:spLocks noGrp="1" noRot="1" noChangeAspect="1" noChangeArrowheads="1" noTextEdit="1"/>
          </p:cNvSpPr>
          <p:nvPr>
            <p:ph type="sldImg"/>
          </p:nvPr>
        </p:nvSpPr>
        <p:spPr>
          <a:ln/>
        </p:spPr>
      </p:sp>
      <p:sp>
        <p:nvSpPr>
          <p:cNvPr id="350211" name="Rectangle 3"/>
          <p:cNvSpPr>
            <a:spLocks noGrp="1" noChangeArrowheads="1"/>
          </p:cNvSpPr>
          <p:nvPr>
            <p:ph type="body" idx="1"/>
          </p:nvPr>
        </p:nvSpPr>
        <p:spPr/>
        <p:txBody>
          <a:bodyPr/>
          <a:lstStyle/>
          <a:p>
            <a:r>
              <a:rPr lang="en-US"/>
              <a:t>There are two general types of professional exemptions:  one applying to employees who are learned professionals; the other to those employees who are creative professionals.  I am going to discuss learned professionals first.</a:t>
            </a:r>
            <a:endParaRPr lang="en-US" b="1"/>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79635935-2800-480F-A981-EA6E991A6AD2}"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1018EE2B-9692-4A97-A3FB-344A6E1BBD81}" type="slidenum">
              <a:rPr lang="en-US"/>
              <a:pPr/>
              <a:t>66</a:t>
            </a:fld>
            <a:endParaRPr lang="en-US"/>
          </a:p>
        </p:txBody>
      </p:sp>
      <p:sp>
        <p:nvSpPr>
          <p:cNvPr id="351234" name="Rectangle 2"/>
          <p:cNvSpPr>
            <a:spLocks noGrp="1" noRot="1" noChangeAspect="1" noChangeArrowheads="1" noTextEdit="1"/>
          </p:cNvSpPr>
          <p:nvPr>
            <p:ph type="sldImg"/>
          </p:nvPr>
        </p:nvSpPr>
        <p:spPr>
          <a:ln/>
        </p:spPr>
      </p:sp>
      <p:sp>
        <p:nvSpPr>
          <p:cNvPr id="351235" name="Rectangle 3"/>
          <p:cNvSpPr>
            <a:spLocks noGrp="1" noChangeArrowheads="1"/>
          </p:cNvSpPr>
          <p:nvPr>
            <p:ph type="body" idx="1"/>
          </p:nvPr>
        </p:nvSpPr>
        <p:spPr/>
        <p:txBody>
          <a:bodyPr/>
          <a:lstStyle/>
          <a:p>
            <a:r>
              <a:rPr lang="en-US"/>
              <a:t>In addition to the salary requirements which we already discussed, the learned professional exemption applies only if the employee’s primary duty is the performance of work requiring advanced knowledge in a field of science or learning which is customarily acquired by a prolonged course of specialized intellectual instruction.  We have already discussed the meaning of “primary duty.”  The next set of slides explores the definitions of the other key terms in the learned professional duties test.</a:t>
            </a:r>
          </a:p>
          <a:p>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B726CBB3-D31E-4FF0-BEB7-10404F54D16D}"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16C70C08-75D5-4012-99FF-80D9256B0353}" type="slidenum">
              <a:rPr lang="en-US"/>
              <a:pPr/>
              <a:t>67</a:t>
            </a:fld>
            <a:endParaRPr lang="en-US"/>
          </a:p>
        </p:txBody>
      </p:sp>
      <p:sp>
        <p:nvSpPr>
          <p:cNvPr id="352258" name="Rectangle 2"/>
          <p:cNvSpPr>
            <a:spLocks noGrp="1" noRot="1" noChangeAspect="1" noChangeArrowheads="1" noTextEdit="1"/>
          </p:cNvSpPr>
          <p:nvPr>
            <p:ph type="sldImg"/>
          </p:nvPr>
        </p:nvSpPr>
        <p:spPr>
          <a:ln/>
        </p:spPr>
      </p:sp>
      <p:sp>
        <p:nvSpPr>
          <p:cNvPr id="352259" name="Rectangle 3"/>
          <p:cNvSpPr>
            <a:spLocks noGrp="1" noChangeArrowheads="1"/>
          </p:cNvSpPr>
          <p:nvPr>
            <p:ph type="body" idx="1"/>
          </p:nvPr>
        </p:nvSpPr>
        <p:spPr/>
        <p:txBody>
          <a:bodyPr/>
          <a:lstStyle/>
          <a:p>
            <a:r>
              <a:rPr lang="en-US"/>
              <a:t>The regulations explain that work requiring “advanced knowledge” means work that is predominately intellectual in character, and which includes work requiring the consistent exercise of discretion and judgment.  An exempt professional employee generally uses the advanced knowledge to analyze, interpret or make deductions from varying facts or circumstances.  Work involving routine mental, manual, mechanical or physical work is not work requiring advanced knowledge.  Advanced knowledge cannot be attained at the high school level.</a:t>
            </a: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E1B515D7-B5C7-49B2-8A7B-8FCB73740717}"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5F9D6832-58F2-4B99-BCDA-C39724020E6B}" type="slidenum">
              <a:rPr lang="en-US"/>
              <a:pPr/>
              <a:t>68</a:t>
            </a:fld>
            <a:endParaRPr lang="en-US"/>
          </a:p>
        </p:txBody>
      </p:sp>
      <p:sp>
        <p:nvSpPr>
          <p:cNvPr id="353282" name="Rectangle 2"/>
          <p:cNvSpPr>
            <a:spLocks noGrp="1" noRot="1" noChangeAspect="1" noChangeArrowheads="1" noTextEdit="1"/>
          </p:cNvSpPr>
          <p:nvPr>
            <p:ph type="sldImg"/>
          </p:nvPr>
        </p:nvSpPr>
        <p:spPr>
          <a:ln/>
        </p:spPr>
      </p:sp>
      <p:sp>
        <p:nvSpPr>
          <p:cNvPr id="353283" name="Rectangle 3"/>
          <p:cNvSpPr>
            <a:spLocks noGrp="1" noChangeArrowheads="1"/>
          </p:cNvSpPr>
          <p:nvPr>
            <p:ph type="body" idx="1"/>
          </p:nvPr>
        </p:nvSpPr>
        <p:spPr/>
        <p:txBody>
          <a:bodyPr/>
          <a:lstStyle/>
          <a:p>
            <a:r>
              <a:rPr lang="en-US"/>
              <a:t>Fields of science or learning are occupations with recognized professional status, as distinguished from the mechanical arts or skilled trades.  Fields of science or learning include: law, theology, medicine, pharmacy, accounting, teaching, architecture, engineering and the physical, chemical or biological sciences.</a:t>
            </a: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B5833C1A-7963-4E1F-B5F3-6B134D1FF1F3}"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80249136-A849-438E-B5E2-B123949B44D9}" type="slidenum">
              <a:rPr lang="en-US"/>
              <a:pPr/>
              <a:t>69</a:t>
            </a:fld>
            <a:endParaRPr lang="en-US"/>
          </a:p>
        </p:txBody>
      </p:sp>
      <p:sp>
        <p:nvSpPr>
          <p:cNvPr id="354306" name="Rectangle 2"/>
          <p:cNvSpPr>
            <a:spLocks noGrp="1" noRot="1" noChangeAspect="1" noChangeArrowheads="1" noTextEdit="1"/>
          </p:cNvSpPr>
          <p:nvPr>
            <p:ph type="sldImg"/>
          </p:nvPr>
        </p:nvSpPr>
        <p:spPr>
          <a:ln/>
        </p:spPr>
      </p:sp>
      <p:sp>
        <p:nvSpPr>
          <p:cNvPr id="354307" name="Rectangle 3"/>
          <p:cNvSpPr>
            <a:spLocks noGrp="1" noChangeArrowheads="1"/>
          </p:cNvSpPr>
          <p:nvPr>
            <p:ph type="body" idx="1"/>
          </p:nvPr>
        </p:nvSpPr>
        <p:spPr/>
        <p:txBody>
          <a:bodyPr/>
          <a:lstStyle/>
          <a:p>
            <a:r>
              <a:rPr lang="en-US"/>
              <a:t>This phrase “prolonged course of specialized intellectual instruction” means that the learned professional exemption is limited to professions where specialized, academic training is a standard prerequisite for entering the profession.  The best evidence that an employee meets this requirement is possession of the appropriate academic degree.</a:t>
            </a:r>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5E8BBD92-F129-42FF-B67F-AEFC3ECAAA4B}"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8AB6AD88-3195-4C51-B87D-AFA2D2155172}" type="slidenum">
              <a:rPr lang="en-US"/>
              <a:pPr/>
              <a:t>70</a:t>
            </a:fld>
            <a:endParaRPr lang="en-US"/>
          </a:p>
        </p:txBody>
      </p:sp>
      <p:sp>
        <p:nvSpPr>
          <p:cNvPr id="355330" name="Rectangle 2"/>
          <p:cNvSpPr>
            <a:spLocks noGrp="1" noRot="1" noChangeAspect="1" noChangeArrowheads="1" noTextEdit="1"/>
          </p:cNvSpPr>
          <p:nvPr>
            <p:ph type="sldImg"/>
          </p:nvPr>
        </p:nvSpPr>
        <p:spPr>
          <a:ln/>
        </p:spPr>
      </p:sp>
      <p:sp>
        <p:nvSpPr>
          <p:cNvPr id="355331" name="Rectangle 3"/>
          <p:cNvSpPr>
            <a:spLocks noGrp="1" noChangeArrowheads="1"/>
          </p:cNvSpPr>
          <p:nvPr>
            <p:ph type="body" idx="1"/>
          </p:nvPr>
        </p:nvSpPr>
        <p:spPr/>
        <p:txBody>
          <a:bodyPr/>
          <a:lstStyle/>
          <a:p>
            <a:r>
              <a:rPr lang="en-US"/>
              <a:t>The learned professional exemption is </a:t>
            </a:r>
            <a:r>
              <a:rPr lang="en-US" i="1"/>
              <a:t>not</a:t>
            </a:r>
            <a:r>
              <a:rPr lang="en-US"/>
              <a:t> available for occupations that may be performed with only the general knowledge acquired by an academic degree in any field; knowledge acquired through an apprenticeship; or training in the performance of routine mental, manual, mechanical or physical processes.  The exemption also </a:t>
            </a:r>
            <a:r>
              <a:rPr lang="en-US" i="1"/>
              <a:t>does not</a:t>
            </a:r>
            <a:r>
              <a:rPr lang="en-US"/>
              <a:t> apply to occupations in which most employees acquire skill by experience.</a:t>
            </a:r>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23A26976-01FD-486A-A8E8-E9E968316BA5}"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06F3A4EA-AF4B-4BA7-BEE5-AA76B526C2D6}" type="slidenum">
              <a:rPr lang="en-US"/>
              <a:pPr/>
              <a:t>71</a:t>
            </a:fld>
            <a:endParaRPr lang="en-US"/>
          </a:p>
        </p:txBody>
      </p:sp>
      <p:sp>
        <p:nvSpPr>
          <p:cNvPr id="356354" name="Rectangle 2"/>
          <p:cNvSpPr>
            <a:spLocks noGrp="1" noRot="1" noChangeAspect="1" noChangeArrowheads="1" noTextEdit="1"/>
          </p:cNvSpPr>
          <p:nvPr>
            <p:ph type="sldImg"/>
          </p:nvPr>
        </p:nvSpPr>
        <p:spPr>
          <a:ln/>
        </p:spPr>
      </p:sp>
      <p:sp>
        <p:nvSpPr>
          <p:cNvPr id="356355" name="Rectangle 3"/>
          <p:cNvSpPr>
            <a:spLocks noGrp="1" noChangeArrowheads="1"/>
          </p:cNvSpPr>
          <p:nvPr>
            <p:ph type="body" idx="1"/>
          </p:nvPr>
        </p:nvSpPr>
        <p:spPr/>
        <p:txBody>
          <a:bodyPr/>
          <a:lstStyle/>
          <a:p>
            <a:r>
              <a:rPr lang="en-US"/>
              <a:t>The word “customarily” means that this exemption is also available to employees in such professions who possess substantially the same knowledge level and perform substantially the same work as the degreed employees, but who attain the advanced knowledge through a combination of work experience and intellectual instruction.  Such employees may include the occasional lawyer who has not gone to law school, or the occasional chemist who does not have a degree in chemistry. </a:t>
            </a: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2496785E-096B-42A4-8B28-6AFD07760452}"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8DCDFB0C-DD21-4199-8835-DD2E8F8A3C14}" type="slidenum">
              <a:rPr lang="en-US"/>
              <a:pPr/>
              <a:t>72</a:t>
            </a:fld>
            <a:endParaRPr lang="en-US"/>
          </a:p>
        </p:txBody>
      </p:sp>
      <p:sp>
        <p:nvSpPr>
          <p:cNvPr id="357378" name="Rectangle 2"/>
          <p:cNvSpPr>
            <a:spLocks noGrp="1" noRot="1" noChangeAspect="1" noChangeArrowheads="1" noTextEdit="1"/>
          </p:cNvSpPr>
          <p:nvPr>
            <p:ph type="sldImg"/>
          </p:nvPr>
        </p:nvSpPr>
        <p:spPr>
          <a:ln/>
        </p:spPr>
      </p:sp>
      <p:sp>
        <p:nvSpPr>
          <p:cNvPr id="357379" name="Rectangle 3"/>
          <p:cNvSpPr>
            <a:spLocks noGrp="1" noChangeArrowheads="1"/>
          </p:cNvSpPr>
          <p:nvPr>
            <p:ph type="body" idx="1"/>
          </p:nvPr>
        </p:nvSpPr>
        <p:spPr/>
        <p:txBody>
          <a:bodyPr/>
          <a:lstStyle/>
          <a:p>
            <a:r>
              <a:rPr lang="en-US"/>
              <a:t>The learned professional exemption applies to any employee who holds a valid license or certificate permitting the practice of medicine, including osteopathic physicians, podiatrists, dentists and optometrists.  The exemption is also available to an employee who holds the requisite academic degree for the general practice of medicine and is engaged in an internship or resident program.</a:t>
            </a: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D380B31E-D6C2-4CAB-B6FC-8B0AE917B949}"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CE0687BE-00C8-4421-91F0-A273839ECDB4}" type="slidenum">
              <a:rPr lang="en-US"/>
              <a:pPr/>
              <a:t>73</a:t>
            </a:fld>
            <a:endParaRPr lang="en-US"/>
          </a:p>
        </p:txBody>
      </p:sp>
      <p:sp>
        <p:nvSpPr>
          <p:cNvPr id="358402" name="Rectangle 2"/>
          <p:cNvSpPr>
            <a:spLocks noGrp="1" noRot="1" noChangeAspect="1" noChangeArrowheads="1" noTextEdit="1"/>
          </p:cNvSpPr>
          <p:nvPr>
            <p:ph type="sldImg"/>
          </p:nvPr>
        </p:nvSpPr>
        <p:spPr>
          <a:ln/>
        </p:spPr>
      </p:sp>
      <p:sp>
        <p:nvSpPr>
          <p:cNvPr id="358403" name="Rectangle 3"/>
          <p:cNvSpPr>
            <a:spLocks noGrp="1" noChangeArrowheads="1"/>
          </p:cNvSpPr>
          <p:nvPr>
            <p:ph type="body" idx="1"/>
          </p:nvPr>
        </p:nvSpPr>
        <p:spPr/>
        <p:txBody>
          <a:bodyPr/>
          <a:lstStyle/>
          <a:p>
            <a:r>
              <a:rPr lang="en-US"/>
              <a:t>Registered nurses who are registered by the appropriate State examining board generally meet the duties requirements for the learned professional exemption.  However, many registered nurses receive overtime pay because they are paid by the hour, not on a salary basis as required for exemption.  Licensed practical nurses generally </a:t>
            </a:r>
            <a:r>
              <a:rPr lang="en-US" i="1"/>
              <a:t>do not</a:t>
            </a:r>
            <a:r>
              <a:rPr lang="en-US"/>
              <a:t> qualify as exempt learned professionals.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0278CF99-1EA0-41FB-A794-FFC3FA3519CA}"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BB09E837-1DE4-496A-AEFF-1593692938BD}" type="slidenum">
              <a:rPr lang="en-US"/>
              <a:pPr/>
              <a:t>7</a:t>
            </a:fld>
            <a:endParaRPr lang="en-US"/>
          </a:p>
        </p:txBody>
      </p:sp>
      <p:sp>
        <p:nvSpPr>
          <p:cNvPr id="294914" name="Rectangle 2"/>
          <p:cNvSpPr>
            <a:spLocks noGrp="1" noRot="1" noChangeAspect="1" noChangeArrowheads="1" noTextEdit="1"/>
          </p:cNvSpPr>
          <p:nvPr>
            <p:ph type="sldImg"/>
          </p:nvPr>
        </p:nvSpPr>
        <p:spPr>
          <a:ln/>
        </p:spPr>
      </p:sp>
      <p:sp>
        <p:nvSpPr>
          <p:cNvPr id="294915" name="Rectangle 3"/>
          <p:cNvSpPr>
            <a:spLocks noGrp="1" noChangeArrowheads="1"/>
          </p:cNvSpPr>
          <p:nvPr>
            <p:ph type="body" idx="1"/>
          </p:nvPr>
        </p:nvSpPr>
        <p:spPr/>
        <p:txBody>
          <a:bodyPr/>
          <a:lstStyle/>
          <a:p>
            <a:r>
              <a:rPr lang="en-US"/>
              <a:t>The regulations also recognize that highly compensated employees performing office or non-manual work and paid total annual compensation of $100,000 or more, which must include at least $455 per week paid on a salary or fee basis, are exempt if they customarily and regularly perform at least one of the exempt duties or responsibilities of an exempt executive, administrative or professional employee identified in the standard tests for exemption.</a:t>
            </a: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8D06CC46-D1EA-424B-8CA5-0288709C58ED}"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28CFC91A-82DF-482F-9698-A5C7244A240B}" type="slidenum">
              <a:rPr lang="en-US"/>
              <a:pPr/>
              <a:t>74</a:t>
            </a:fld>
            <a:endParaRPr lang="en-US"/>
          </a:p>
        </p:txBody>
      </p:sp>
      <p:sp>
        <p:nvSpPr>
          <p:cNvPr id="359426" name="Rectangle 2"/>
          <p:cNvSpPr>
            <a:spLocks noGrp="1" noRot="1" noChangeAspect="1" noChangeArrowheads="1" noTextEdit="1"/>
          </p:cNvSpPr>
          <p:nvPr>
            <p:ph type="sldImg"/>
          </p:nvPr>
        </p:nvSpPr>
        <p:spPr>
          <a:ln/>
        </p:spPr>
      </p:sp>
      <p:sp>
        <p:nvSpPr>
          <p:cNvPr id="359427" name="Rectangle 3"/>
          <p:cNvSpPr>
            <a:spLocks noGrp="1" noChangeArrowheads="1"/>
          </p:cNvSpPr>
          <p:nvPr>
            <p:ph type="body" idx="1"/>
          </p:nvPr>
        </p:nvSpPr>
        <p:spPr/>
        <p:txBody>
          <a:bodyPr/>
          <a:lstStyle/>
          <a:p>
            <a:r>
              <a:rPr lang="en-US"/>
              <a:t>Registered or certified medical technologists, dental hygienists and certified physician assistants also generally meet the duties requirements for the learned professional exemption if the successfully complete four years of study in an accredited college or university.</a:t>
            </a: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E9782C3A-4B8F-49D4-8CBF-8B580F9A7E8D}"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1D7D9414-6F77-4FCF-A691-382B265DA85A}" type="slidenum">
              <a:rPr lang="en-US"/>
              <a:pPr/>
              <a:t>75</a:t>
            </a:fld>
            <a:endParaRPr lang="en-US"/>
          </a:p>
        </p:txBody>
      </p:sp>
      <p:sp>
        <p:nvSpPr>
          <p:cNvPr id="360450" name="Rectangle 2"/>
          <p:cNvSpPr>
            <a:spLocks noGrp="1" noRot="1" noChangeAspect="1" noChangeArrowheads="1" noTextEdit="1"/>
          </p:cNvSpPr>
          <p:nvPr>
            <p:ph type="sldImg"/>
          </p:nvPr>
        </p:nvSpPr>
        <p:spPr>
          <a:ln/>
        </p:spPr>
      </p:sp>
      <p:sp>
        <p:nvSpPr>
          <p:cNvPr id="360451" name="Rectangle 3"/>
          <p:cNvSpPr>
            <a:spLocks noGrp="1" noChangeArrowheads="1"/>
          </p:cNvSpPr>
          <p:nvPr>
            <p:ph type="body" idx="1"/>
          </p:nvPr>
        </p:nvSpPr>
        <p:spPr/>
        <p:txBody>
          <a:bodyPr/>
          <a:lstStyle/>
          <a:p>
            <a:r>
              <a:rPr lang="en-US"/>
              <a:t>Other exempt learned professionals include: lawyers, teachers, accountants, pharmacists, engineers, actuaries, chefs, athletic trainers and funeral directors or embalmers.</a:t>
            </a:r>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775393D8-F301-4B0E-AD9F-D54B153BDF10}"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B54014BB-29FD-4B3A-A6E0-9BC9803FA38F}" type="slidenum">
              <a:rPr lang="en-US"/>
              <a:pPr/>
              <a:t>76</a:t>
            </a:fld>
            <a:endParaRPr lang="en-US"/>
          </a:p>
        </p:txBody>
      </p:sp>
      <p:sp>
        <p:nvSpPr>
          <p:cNvPr id="361474" name="Rectangle 2"/>
          <p:cNvSpPr>
            <a:spLocks noGrp="1" noRot="1" noChangeAspect="1" noChangeArrowheads="1" noTextEdit="1"/>
          </p:cNvSpPr>
          <p:nvPr>
            <p:ph type="sldImg"/>
          </p:nvPr>
        </p:nvSpPr>
        <p:spPr>
          <a:ln/>
        </p:spPr>
      </p:sp>
      <p:sp>
        <p:nvSpPr>
          <p:cNvPr id="361475" name="Rectangle 3"/>
          <p:cNvSpPr>
            <a:spLocks noGrp="1" noChangeArrowheads="1"/>
          </p:cNvSpPr>
          <p:nvPr>
            <p:ph type="body" idx="1"/>
          </p:nvPr>
        </p:nvSpPr>
        <p:spPr/>
        <p:txBody>
          <a:bodyPr/>
          <a:lstStyle/>
          <a:p>
            <a:r>
              <a:rPr lang="en-US"/>
              <a:t>Employees who do not meet the requirements for the learned professional exemption include: accounting clerks and bookkeepers who normally perform a great deal of routine work; cooks who perform predominantly routine mental, manual, mechanical or physical work; paralegals and legal assistants; and engineering technicians.</a:t>
            </a:r>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B328064A-D44E-47EB-ABE1-9C2ED265935F}"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37B57574-1D46-4851-9DB0-2F84F2BF6973}" type="slidenum">
              <a:rPr lang="en-US"/>
              <a:pPr/>
              <a:t>77</a:t>
            </a:fld>
            <a:endParaRPr lang="en-US"/>
          </a:p>
        </p:txBody>
      </p:sp>
      <p:sp>
        <p:nvSpPr>
          <p:cNvPr id="362498" name="Rectangle 2"/>
          <p:cNvSpPr>
            <a:spLocks noGrp="1" noRot="1" noChangeAspect="1" noChangeArrowheads="1" noTextEdit="1"/>
          </p:cNvSpPr>
          <p:nvPr>
            <p:ph type="sldImg"/>
          </p:nvPr>
        </p:nvSpPr>
        <p:spPr>
          <a:ln/>
        </p:spPr>
      </p:sp>
      <p:sp>
        <p:nvSpPr>
          <p:cNvPr id="362499" name="Rectangle 3"/>
          <p:cNvSpPr>
            <a:spLocks noGrp="1" noChangeArrowheads="1"/>
          </p:cNvSpPr>
          <p:nvPr>
            <p:ph type="body" idx="1"/>
          </p:nvPr>
        </p:nvSpPr>
        <p:spPr/>
        <p:txBody>
          <a:bodyPr/>
          <a:lstStyle/>
          <a:p>
            <a:r>
              <a:rPr lang="en-US"/>
              <a:t>Let’s now turn to the second type of professional exemption, the creative professional exemption.</a:t>
            </a:r>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58A4F63B-0786-4CDE-BF2A-3B05E68EEDCD}"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B73EDEC2-31AA-42A0-A263-DF11793AA741}" type="slidenum">
              <a:rPr lang="en-US"/>
              <a:pPr/>
              <a:t>78</a:t>
            </a:fld>
            <a:endParaRPr lang="en-US"/>
          </a:p>
        </p:txBody>
      </p:sp>
      <p:sp>
        <p:nvSpPr>
          <p:cNvPr id="363522" name="Rectangle 2"/>
          <p:cNvSpPr>
            <a:spLocks noGrp="1" noRot="1" noChangeAspect="1" noChangeArrowheads="1" noTextEdit="1"/>
          </p:cNvSpPr>
          <p:nvPr>
            <p:ph type="sldImg"/>
          </p:nvPr>
        </p:nvSpPr>
        <p:spPr>
          <a:ln/>
        </p:spPr>
      </p:sp>
      <p:sp>
        <p:nvSpPr>
          <p:cNvPr id="363523" name="Rectangle 3"/>
          <p:cNvSpPr>
            <a:spLocks noGrp="1" noChangeArrowheads="1"/>
          </p:cNvSpPr>
          <p:nvPr>
            <p:ph type="body" idx="1"/>
          </p:nvPr>
        </p:nvSpPr>
        <p:spPr/>
        <p:txBody>
          <a:bodyPr/>
          <a:lstStyle/>
          <a:p>
            <a:r>
              <a:rPr lang="en-US"/>
              <a:t>In addition to the salary requirements, the creative professional exemption applies only if the employee’s primary duty is the performance of work requiring invention, imagination, originality or talent in a recognized field of artistic or creative endeavor.  Because we already looked at “primary duty,” the two terms we still need to look at are “recognized field of artistic or creative endeavor” and “invention, imagination, originality or talent.”</a:t>
            </a:r>
          </a:p>
          <a:p>
            <a:endParaRPr 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401D34CA-D5FC-4A87-9DA0-85189D9CE280}"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B3B413F0-7759-4605-98D0-05DF127169FD}" type="slidenum">
              <a:rPr lang="en-US"/>
              <a:pPr/>
              <a:t>79</a:t>
            </a:fld>
            <a:endParaRPr lang="en-US"/>
          </a:p>
        </p:txBody>
      </p:sp>
      <p:sp>
        <p:nvSpPr>
          <p:cNvPr id="364546" name="Rectangle 2"/>
          <p:cNvSpPr>
            <a:spLocks noGrp="1" noRot="1" noChangeAspect="1" noChangeArrowheads="1" noTextEdit="1"/>
          </p:cNvSpPr>
          <p:nvPr>
            <p:ph type="sldImg"/>
          </p:nvPr>
        </p:nvSpPr>
        <p:spPr>
          <a:ln/>
        </p:spPr>
      </p:sp>
      <p:sp>
        <p:nvSpPr>
          <p:cNvPr id="364547" name="Rectangle 3"/>
          <p:cNvSpPr>
            <a:spLocks noGrp="1" noChangeArrowheads="1"/>
          </p:cNvSpPr>
          <p:nvPr>
            <p:ph type="body" idx="1"/>
          </p:nvPr>
        </p:nvSpPr>
        <p:spPr/>
        <p:txBody>
          <a:bodyPr/>
          <a:lstStyle/>
          <a:p>
            <a:r>
              <a:rPr lang="en-US"/>
              <a:t>The recognized fields of artistic or creative endeavor include music, writing, acting and the graphic arts.  Thus, exempt creative professionals include musicians, composers, conductors, novelists, screen writers, actors, painters and photographers.</a:t>
            </a:r>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F495C750-B212-4F8E-9B06-A8428EE472CD}"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997870F1-A2CF-4F0B-9815-6070BB77E5C7}" type="slidenum">
              <a:rPr lang="en-US"/>
              <a:pPr/>
              <a:t>80</a:t>
            </a:fld>
            <a:endParaRPr lang="en-US"/>
          </a:p>
        </p:txBody>
      </p:sp>
      <p:sp>
        <p:nvSpPr>
          <p:cNvPr id="365570" name="Rectangle 2"/>
          <p:cNvSpPr>
            <a:spLocks noGrp="1" noRot="1" noChangeAspect="1" noChangeArrowheads="1" noTextEdit="1"/>
          </p:cNvSpPr>
          <p:nvPr>
            <p:ph type="sldImg"/>
          </p:nvPr>
        </p:nvSpPr>
        <p:spPr>
          <a:ln/>
        </p:spPr>
      </p:sp>
      <p:sp>
        <p:nvSpPr>
          <p:cNvPr id="365571" name="Rectangle 3"/>
          <p:cNvSpPr>
            <a:spLocks noGrp="1" noChangeArrowheads="1"/>
          </p:cNvSpPr>
          <p:nvPr>
            <p:ph type="body" idx="1"/>
          </p:nvPr>
        </p:nvSpPr>
        <p:spPr/>
        <p:txBody>
          <a:bodyPr/>
          <a:lstStyle/>
          <a:p>
            <a:r>
              <a:rPr lang="en-US"/>
              <a:t>The requirement of “invention, imagination, originality or talent” distinguishes the creative professions from work that primarily depends on intelligence, diligence and accuracy.  The creative professional exemption also does not apply if the employee’s work can be produced by a person with general manual ability and training.  Since the duties of employees vary widely, the determination of exempt creative professional status must be made on a case-by-case basis, based on the extent of the invention, imagination, originality or talent exercised by the employee.</a:t>
            </a:r>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554B6B19-988B-4432-B108-256FC64E2508}"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7D5AB3DE-FC0F-4133-9AC4-E8952FBC26F4}" type="slidenum">
              <a:rPr lang="en-US"/>
              <a:pPr/>
              <a:t>81</a:t>
            </a:fld>
            <a:endParaRPr lang="en-US"/>
          </a:p>
        </p:txBody>
      </p:sp>
      <p:sp>
        <p:nvSpPr>
          <p:cNvPr id="366594" name="Rectangle 2"/>
          <p:cNvSpPr>
            <a:spLocks noGrp="1" noRot="1" noChangeAspect="1" noChangeArrowheads="1" noTextEdit="1"/>
          </p:cNvSpPr>
          <p:nvPr>
            <p:ph type="sldImg"/>
          </p:nvPr>
        </p:nvSpPr>
        <p:spPr>
          <a:ln/>
        </p:spPr>
      </p:sp>
      <p:sp>
        <p:nvSpPr>
          <p:cNvPr id="366595" name="Rectangle 3"/>
          <p:cNvSpPr>
            <a:spLocks noGrp="1" noChangeArrowheads="1"/>
          </p:cNvSpPr>
          <p:nvPr>
            <p:ph type="body" idx="1"/>
          </p:nvPr>
        </p:nvSpPr>
        <p:spPr/>
        <p:txBody>
          <a:bodyPr/>
          <a:lstStyle/>
          <a:p>
            <a:r>
              <a:rPr lang="en-US"/>
              <a:t>Journalists cannot meet the educational requirements for the </a:t>
            </a:r>
            <a:r>
              <a:rPr lang="en-US" i="1"/>
              <a:t>learned </a:t>
            </a:r>
            <a:r>
              <a:rPr lang="en-US"/>
              <a:t>professional exemption.  In addition, journalists, reporters and other employees of newspapers, magazines, television and other media are not exempt </a:t>
            </a:r>
            <a:r>
              <a:rPr lang="en-US" i="1"/>
              <a:t>creative</a:t>
            </a:r>
            <a:r>
              <a:rPr lang="en-US"/>
              <a:t> professionals if they collect, organize and record information that is routine or public or if they do not contribute a unique interpretation or analysis.  Journalists also are not exempt if their work product is subject to substantial control.  However, journalists may be exempt if they perform on-air in radio or television, conduct investigative interviews, analyze or interpret public events, or write editorials, opinion columns or commentary.</a:t>
            </a:r>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0BEEED1F-6D57-48B7-B43E-CEF95974F95A}"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8BE3B9C9-936E-4954-B013-E5B873B79A67}" type="slidenum">
              <a:rPr lang="en-US"/>
              <a:pPr/>
              <a:t>82</a:t>
            </a:fld>
            <a:endParaRPr lang="en-US"/>
          </a:p>
        </p:txBody>
      </p:sp>
      <p:sp>
        <p:nvSpPr>
          <p:cNvPr id="367618" name="Rectangle 2"/>
          <p:cNvSpPr>
            <a:spLocks noGrp="1" noRot="1" noChangeAspect="1" noChangeArrowheads="1" noTextEdit="1"/>
          </p:cNvSpPr>
          <p:nvPr>
            <p:ph type="sldImg"/>
          </p:nvPr>
        </p:nvSpPr>
        <p:spPr>
          <a:ln/>
        </p:spPr>
      </p:sp>
      <p:sp>
        <p:nvSpPr>
          <p:cNvPr id="367619" name="Rectangle 3"/>
          <p:cNvSpPr>
            <a:spLocks noGrp="1" noChangeArrowheads="1"/>
          </p:cNvSpPr>
          <p:nvPr>
            <p:ph type="body" idx="1"/>
          </p:nvPr>
        </p:nvSpPr>
        <p:spPr/>
        <p:txBody>
          <a:bodyPr/>
          <a:lstStyle/>
          <a:p>
            <a:r>
              <a:rPr lang="en-US"/>
              <a:t>I want to end this section with a brief review of the duties requirements for the professional exemption.  The learned professional exemption is available only for employees whose primary duty is the performance of work requiring advanced knowledge in a field of science or learning customarily acquired by a prolonged course of specialized intellectual instruction.  The creative professional exemption is available only for employee’s whose primary duty is the performance of work requiring invention, imagination, originality or talent in a recognized field of artistic or creative endeavor.</a:t>
            </a:r>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3C5CD6CC-A057-4F38-844C-B7BC13C31AE2}"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B5CB7009-30DD-432F-BF63-CA93DB75B6DB}" type="slidenum">
              <a:rPr lang="en-US"/>
              <a:pPr/>
              <a:t>83</a:t>
            </a:fld>
            <a:endParaRPr lang="en-US"/>
          </a:p>
        </p:txBody>
      </p:sp>
      <p:sp>
        <p:nvSpPr>
          <p:cNvPr id="368642" name="Rectangle 2"/>
          <p:cNvSpPr>
            <a:spLocks noGrp="1" noRot="1" noChangeAspect="1" noChangeArrowheads="1" noTextEdit="1"/>
          </p:cNvSpPr>
          <p:nvPr>
            <p:ph type="sldImg"/>
          </p:nvPr>
        </p:nvSpPr>
        <p:spPr>
          <a:ln/>
        </p:spPr>
      </p:sp>
      <p:sp>
        <p:nvSpPr>
          <p:cNvPr id="368643" name="Rectangle 3"/>
          <p:cNvSpPr>
            <a:spLocks noGrp="1" noChangeArrowheads="1"/>
          </p:cNvSpPr>
          <p:nvPr>
            <p:ph type="body" idx="1"/>
          </p:nvPr>
        </p:nvSpPr>
        <p:spPr/>
        <p:txBody>
          <a:bodyPr/>
          <a:lstStyle/>
          <a:p>
            <a:r>
              <a:rPr lang="en-US"/>
              <a:t>Thank you for participating in this training seminar.  If you have further questions please refer to the preamble, regulation, Fact Sheets, Field Operations Handbook or the frequently asked questions available on the Department of Labor’s FairPay web site.  Also, you can ask a question by contacting the Department of Labor either through email at: </a:t>
            </a:r>
            <a:r>
              <a:rPr lang="en-US">
                <a:hlinkClick r:id="rId3"/>
              </a:rPr>
              <a:t>fairpay@dol.gov</a:t>
            </a:r>
            <a:r>
              <a:rPr lang="en-US"/>
              <a:t> or a toll-free number: 1-866-4US-WAGE.</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0104A8C5-4123-4229-B58A-48680A48761D}"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C9FCE0A1-FA44-4D41-A09D-2D5D966D9FFF}" type="slidenum">
              <a:rPr lang="en-US"/>
              <a:pPr/>
              <a:t>8</a:t>
            </a:fld>
            <a:endParaRPr lang="en-US"/>
          </a:p>
        </p:txBody>
      </p:sp>
      <p:sp>
        <p:nvSpPr>
          <p:cNvPr id="295938" name="Rectangle 2"/>
          <p:cNvSpPr>
            <a:spLocks noGrp="1" noRot="1" noChangeAspect="1" noChangeArrowheads="1" noTextEdit="1"/>
          </p:cNvSpPr>
          <p:nvPr>
            <p:ph type="sldImg"/>
          </p:nvPr>
        </p:nvSpPr>
        <p:spPr>
          <a:ln/>
        </p:spPr>
      </p:sp>
      <p:sp>
        <p:nvSpPr>
          <p:cNvPr id="295939" name="Rectangle 3"/>
          <p:cNvSpPr>
            <a:spLocks noGrp="1" noChangeArrowheads="1"/>
          </p:cNvSpPr>
          <p:nvPr>
            <p:ph type="body" idx="1"/>
          </p:nvPr>
        </p:nvSpPr>
        <p:spPr/>
        <p:txBody>
          <a:bodyPr/>
          <a:lstStyle/>
          <a:p>
            <a:r>
              <a:rPr lang="en-US"/>
              <a:t>Total annual compensation includes commissions, nondiscretionary bonuses and other nondiscretionary compensation earned during a 52-week period, but does not include credit for board, lodging and other facilities, payments for medical or life insurance, or contributions to retirement plans or other fringe benefits.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3D3EFCF1-25D0-44BE-BC34-B8ECBF39650C}" type="datetime1">
              <a:rPr lang="en-US"/>
              <a:pPr/>
              <a:t>8/12/2011</a:t>
            </a:fld>
            <a:endParaRPr lang="en-US"/>
          </a:p>
        </p:txBody>
      </p:sp>
      <p:sp>
        <p:nvSpPr>
          <p:cNvPr id="5" name="Rectangle 6"/>
          <p:cNvSpPr>
            <a:spLocks noGrp="1" noChangeArrowheads="1"/>
          </p:cNvSpPr>
          <p:nvPr>
            <p:ph type="ftr" sz="quarter" idx="4"/>
          </p:nvPr>
        </p:nvSpPr>
        <p:spPr>
          <a:ln/>
        </p:spPr>
        <p:txBody>
          <a:bodyPr/>
          <a:lstStyle/>
          <a:p>
            <a:r>
              <a:rPr lang="en-US"/>
              <a:t>U.S. Department of Labor, Wage and Hour Division</a:t>
            </a:r>
          </a:p>
        </p:txBody>
      </p:sp>
      <p:sp>
        <p:nvSpPr>
          <p:cNvPr id="6" name="Rectangle 7"/>
          <p:cNvSpPr>
            <a:spLocks noGrp="1" noChangeArrowheads="1"/>
          </p:cNvSpPr>
          <p:nvPr>
            <p:ph type="sldNum" sz="quarter" idx="5"/>
          </p:nvPr>
        </p:nvSpPr>
        <p:spPr>
          <a:ln/>
        </p:spPr>
        <p:txBody>
          <a:bodyPr/>
          <a:lstStyle/>
          <a:p>
            <a:fld id="{0D33790D-DCAF-4A7F-B3BD-36D5855B524C}" type="slidenum">
              <a:rPr lang="en-US"/>
              <a:pPr/>
              <a:t>9</a:t>
            </a:fld>
            <a:endParaRPr lang="en-US"/>
          </a:p>
        </p:txBody>
      </p:sp>
      <p:sp>
        <p:nvSpPr>
          <p:cNvPr id="296962" name="Rectangle 2"/>
          <p:cNvSpPr>
            <a:spLocks noGrp="1" noRot="1" noChangeAspect="1" noChangeArrowheads="1" noTextEdit="1"/>
          </p:cNvSpPr>
          <p:nvPr>
            <p:ph type="sldImg"/>
          </p:nvPr>
        </p:nvSpPr>
        <p:spPr>
          <a:ln/>
        </p:spPr>
      </p:sp>
      <p:sp>
        <p:nvSpPr>
          <p:cNvPr id="296963" name="Rectangle 3"/>
          <p:cNvSpPr>
            <a:spLocks noGrp="1" noChangeArrowheads="1"/>
          </p:cNvSpPr>
          <p:nvPr>
            <p:ph type="body" idx="1"/>
          </p:nvPr>
        </p:nvSpPr>
        <p:spPr/>
        <p:txBody>
          <a:bodyPr/>
          <a:lstStyle/>
          <a:p>
            <a:r>
              <a:rPr lang="en-US"/>
              <a:t>Special rules allow for prorating the annual compensation if employees work only part of the year, and allow the employer to make one final payment within one month after the end of the year to satisfy the required $100,000 annual amount.  Employees whose compensation does not equal $100,000 by the end of the year can still be tested for exemption on the standard duties tests.</a:t>
            </a: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7.jpeg"/><Relationship Id="rId4" Type="http://schemas.openxmlformats.org/officeDocument/2006/relationships/image" Target="../media/image6.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9330" name="Rectangle 2"/>
          <p:cNvSpPr>
            <a:spLocks noGrp="1" noChangeArrowheads="1"/>
          </p:cNvSpPr>
          <p:nvPr>
            <p:ph type="ctrTitle"/>
          </p:nvPr>
        </p:nvSpPr>
        <p:spPr>
          <a:xfrm>
            <a:off x="1981200" y="2130425"/>
            <a:ext cx="6781800" cy="1470025"/>
          </a:xfrm>
        </p:spPr>
        <p:txBody>
          <a:bodyPr/>
          <a:lstStyle>
            <a:lvl1pPr>
              <a:defRPr sz="4000"/>
            </a:lvl1pPr>
          </a:lstStyle>
          <a:p>
            <a:r>
              <a:rPr lang="en-US"/>
              <a:t>Click to edit Master title style</a:t>
            </a:r>
          </a:p>
        </p:txBody>
      </p:sp>
      <p:sp>
        <p:nvSpPr>
          <p:cNvPr id="99331" name="Rectangle 3"/>
          <p:cNvSpPr>
            <a:spLocks noGrp="1" noChangeArrowheads="1"/>
          </p:cNvSpPr>
          <p:nvPr>
            <p:ph type="subTitle" idx="1"/>
          </p:nvPr>
        </p:nvSpPr>
        <p:spPr>
          <a:xfrm>
            <a:off x="1981200" y="3886200"/>
            <a:ext cx="6400800" cy="1752600"/>
          </a:xfrm>
        </p:spPr>
        <p:txBody>
          <a:bodyPr anchor="ctr"/>
          <a:lstStyle>
            <a:lvl1pPr marL="0" indent="0" algn="ctr">
              <a:buFontTx/>
              <a:buNone/>
              <a:defRPr/>
            </a:lvl1pPr>
          </a:lstStyle>
          <a:p>
            <a:r>
              <a:rPr lang="en-US"/>
              <a:t>Click to edit Master subtitle style</a:t>
            </a:r>
          </a:p>
        </p:txBody>
      </p:sp>
      <p:pic>
        <p:nvPicPr>
          <p:cNvPr id="99332" name="Picture 4" descr="dol_color_sealblue"/>
          <p:cNvPicPr>
            <a:picLocks noChangeAspect="1" noChangeArrowheads="1"/>
          </p:cNvPicPr>
          <p:nvPr/>
        </p:nvPicPr>
        <p:blipFill>
          <a:blip r:embed="rId2" cstate="print"/>
          <a:srcRect/>
          <a:stretch>
            <a:fillRect/>
          </a:stretch>
        </p:blipFill>
        <p:spPr bwMode="auto">
          <a:xfrm>
            <a:off x="79375" y="76200"/>
            <a:ext cx="1444625" cy="1447800"/>
          </a:xfrm>
          <a:prstGeom prst="rect">
            <a:avLst/>
          </a:prstGeom>
          <a:noFill/>
        </p:spPr>
      </p:pic>
      <p:grpSp>
        <p:nvGrpSpPr>
          <p:cNvPr id="99339" name="Group 11"/>
          <p:cNvGrpSpPr>
            <a:grpSpLocks/>
          </p:cNvGrpSpPr>
          <p:nvPr userDrawn="1"/>
        </p:nvGrpSpPr>
        <p:grpSpPr bwMode="auto">
          <a:xfrm>
            <a:off x="0" y="1752600"/>
            <a:ext cx="1819275" cy="5105400"/>
            <a:chOff x="0" y="1152"/>
            <a:chExt cx="1146" cy="3216"/>
          </a:xfrm>
        </p:grpSpPr>
        <p:pic>
          <p:nvPicPr>
            <p:cNvPr id="99340" name="Picture 12" descr="35232"/>
            <p:cNvPicPr>
              <a:picLocks noChangeAspect="1" noChangeArrowheads="1"/>
            </p:cNvPicPr>
            <p:nvPr userDrawn="1"/>
          </p:nvPicPr>
          <p:blipFill>
            <a:blip r:embed="rId3" cstate="print"/>
            <a:srcRect t="18507" r="40709" b="24423"/>
            <a:stretch>
              <a:fillRect/>
            </a:stretch>
          </p:blipFill>
          <p:spPr bwMode="auto">
            <a:xfrm>
              <a:off x="0" y="1152"/>
              <a:ext cx="1146" cy="1056"/>
            </a:xfrm>
            <a:prstGeom prst="rect">
              <a:avLst/>
            </a:prstGeom>
            <a:noFill/>
            <a:ln w="38100">
              <a:solidFill>
                <a:srgbClr val="000080"/>
              </a:solidFill>
              <a:miter lim="800000"/>
              <a:headEnd/>
              <a:tailEnd/>
            </a:ln>
          </p:spPr>
        </p:pic>
        <p:pic>
          <p:nvPicPr>
            <p:cNvPr id="99341" name="Picture 13" descr="7021"/>
            <p:cNvPicPr>
              <a:picLocks noChangeAspect="1" noChangeArrowheads="1"/>
            </p:cNvPicPr>
            <p:nvPr userDrawn="1"/>
          </p:nvPicPr>
          <p:blipFill>
            <a:blip r:embed="rId4" cstate="print"/>
            <a:srcRect l="20123" r="21953" b="13057"/>
            <a:stretch>
              <a:fillRect/>
            </a:stretch>
          </p:blipFill>
          <p:spPr bwMode="auto">
            <a:xfrm>
              <a:off x="0" y="3312"/>
              <a:ext cx="1146" cy="1056"/>
            </a:xfrm>
            <a:prstGeom prst="rect">
              <a:avLst/>
            </a:prstGeom>
            <a:noFill/>
            <a:ln w="38100">
              <a:solidFill>
                <a:srgbClr val="000080"/>
              </a:solidFill>
              <a:miter lim="800000"/>
              <a:headEnd/>
              <a:tailEnd/>
            </a:ln>
          </p:spPr>
        </p:pic>
        <p:pic>
          <p:nvPicPr>
            <p:cNvPr id="99342" name="Picture 14" descr="MHE_024L"/>
            <p:cNvPicPr>
              <a:picLocks noChangeAspect="1" noChangeArrowheads="1"/>
            </p:cNvPicPr>
            <p:nvPr userDrawn="1"/>
          </p:nvPicPr>
          <p:blipFill>
            <a:blip r:embed="rId5" cstate="print"/>
            <a:srcRect b="19008"/>
            <a:stretch>
              <a:fillRect/>
            </a:stretch>
          </p:blipFill>
          <p:spPr bwMode="auto">
            <a:xfrm>
              <a:off x="0" y="2256"/>
              <a:ext cx="1146" cy="1008"/>
            </a:xfrm>
            <a:prstGeom prst="rect">
              <a:avLst/>
            </a:prstGeom>
            <a:noFill/>
            <a:ln w="38100">
              <a:solidFill>
                <a:srgbClr val="000080"/>
              </a:solidFill>
              <a:miter lim="800000"/>
              <a:headEnd/>
              <a:tailEnd/>
            </a:ln>
          </p:spPr>
        </p:pic>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04800"/>
            <a:ext cx="2057400" cy="601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304800"/>
            <a:ext cx="6019800" cy="601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0104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798638"/>
            <a:ext cx="8229600" cy="21859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0" y="4137025"/>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010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798638"/>
            <a:ext cx="8229600" cy="21859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09600" y="4137025"/>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010400" cy="1143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609600" y="1798638"/>
            <a:ext cx="8229600" cy="4525962"/>
          </a:xfrm>
        </p:spPr>
        <p:txBody>
          <a:body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798638"/>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798638"/>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6699FF"/>
            </a:gs>
            <a:gs pos="100000">
              <a:srgbClr val="000066"/>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304800"/>
            <a:ext cx="7010400" cy="1143000"/>
          </a:xfrm>
          <a:prstGeom prst="rect">
            <a:avLst/>
          </a:prstGeom>
          <a:gradFill rotWithShape="1">
            <a:gsLst>
              <a:gs pos="0">
                <a:srgbClr val="6699FF"/>
              </a:gs>
              <a:gs pos="100000">
                <a:srgbClr val="000066"/>
              </a:gs>
            </a:gsLst>
            <a:lin ang="0" scaled="1"/>
          </a:grad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09600" y="1798638"/>
            <a:ext cx="8229600" cy="45259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044" name="Picture 20" descr="dol_color_sealblue"/>
          <p:cNvPicPr>
            <a:picLocks noChangeAspect="1" noChangeArrowheads="1"/>
          </p:cNvPicPr>
          <p:nvPr userDrawn="1"/>
        </p:nvPicPr>
        <p:blipFill>
          <a:blip r:embed="rId16" cstate="print"/>
          <a:srcRect/>
          <a:stretch>
            <a:fillRect/>
          </a:stretch>
        </p:blipFill>
        <p:spPr bwMode="auto">
          <a:xfrm>
            <a:off x="7699375" y="304800"/>
            <a:ext cx="1216025" cy="1219200"/>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rtl="0" fontAlgn="base">
        <a:spcBef>
          <a:spcPct val="0"/>
        </a:spcBef>
        <a:spcAft>
          <a:spcPct val="0"/>
        </a:spcAft>
        <a:defRPr sz="3600" b="1">
          <a:solidFill>
            <a:srgbClr val="FFFF00"/>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3600" b="1">
          <a:solidFill>
            <a:srgbClr val="FFFF00"/>
          </a:solidFill>
          <a:effectLst>
            <a:outerShdw blurRad="38100" dist="38100" dir="2700000" algn="tl">
              <a:srgbClr val="000000"/>
            </a:outerShdw>
          </a:effectLst>
          <a:latin typeface="Tahoma" pitchFamily="34" charset="0"/>
        </a:defRPr>
      </a:lvl2pPr>
      <a:lvl3pPr algn="l" rtl="0" fontAlgn="base">
        <a:spcBef>
          <a:spcPct val="0"/>
        </a:spcBef>
        <a:spcAft>
          <a:spcPct val="0"/>
        </a:spcAft>
        <a:defRPr sz="3600" b="1">
          <a:solidFill>
            <a:srgbClr val="FFFF00"/>
          </a:solidFill>
          <a:effectLst>
            <a:outerShdw blurRad="38100" dist="38100" dir="2700000" algn="tl">
              <a:srgbClr val="000000"/>
            </a:outerShdw>
          </a:effectLst>
          <a:latin typeface="Tahoma" pitchFamily="34" charset="0"/>
        </a:defRPr>
      </a:lvl3pPr>
      <a:lvl4pPr algn="l" rtl="0" fontAlgn="base">
        <a:spcBef>
          <a:spcPct val="0"/>
        </a:spcBef>
        <a:spcAft>
          <a:spcPct val="0"/>
        </a:spcAft>
        <a:defRPr sz="3600" b="1">
          <a:solidFill>
            <a:srgbClr val="FFFF00"/>
          </a:solidFill>
          <a:effectLst>
            <a:outerShdw blurRad="38100" dist="38100" dir="2700000" algn="tl">
              <a:srgbClr val="000000"/>
            </a:outerShdw>
          </a:effectLst>
          <a:latin typeface="Tahoma" pitchFamily="34" charset="0"/>
        </a:defRPr>
      </a:lvl4pPr>
      <a:lvl5pPr algn="l" rtl="0" fontAlgn="base">
        <a:spcBef>
          <a:spcPct val="0"/>
        </a:spcBef>
        <a:spcAft>
          <a:spcPct val="0"/>
        </a:spcAft>
        <a:defRPr sz="3600" b="1">
          <a:solidFill>
            <a:srgbClr val="FFFF00"/>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3600" b="1">
          <a:solidFill>
            <a:srgbClr val="FFFF00"/>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3600" b="1">
          <a:solidFill>
            <a:srgbClr val="FFFF00"/>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3600" b="1">
          <a:solidFill>
            <a:srgbClr val="FFFF00"/>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3600" b="1">
          <a:solidFill>
            <a:srgbClr val="FFFF00"/>
          </a:solidFill>
          <a:effectLst>
            <a:outerShdw blurRad="38100" dist="38100" dir="2700000" algn="tl">
              <a:srgbClr val="000000"/>
            </a:outerShdw>
          </a:effectLst>
          <a:latin typeface="Tahoma" pitchFamily="34" charset="0"/>
        </a:defRPr>
      </a:lvl9pPr>
    </p:titleStyle>
    <p:bodyStyle>
      <a:lvl1pPr marL="342900" indent="-342900" algn="l" rtl="0" fontAlgn="base">
        <a:spcBef>
          <a:spcPct val="20000"/>
        </a:spcBef>
        <a:spcAft>
          <a:spcPct val="0"/>
        </a:spcAft>
        <a:buClr>
          <a:srgbClr val="FFFF00"/>
        </a:buClr>
        <a:buSzPct val="140000"/>
        <a:buChar char="•"/>
        <a:defRPr sz="2800">
          <a:solidFill>
            <a:schemeClr val="bg1"/>
          </a:solidFill>
          <a:latin typeface="+mn-lt"/>
          <a:ea typeface="+mn-ea"/>
          <a:cs typeface="+mn-cs"/>
        </a:defRPr>
      </a:lvl1pPr>
      <a:lvl2pPr marL="742950" indent="-285750" algn="l" rtl="0" fontAlgn="base">
        <a:spcBef>
          <a:spcPct val="20000"/>
        </a:spcBef>
        <a:spcAft>
          <a:spcPct val="0"/>
        </a:spcAft>
        <a:buFont typeface="Wingdings" pitchFamily="2" charset="2"/>
        <a:buBlip>
          <a:blip r:embed="rId17"/>
        </a:buBlip>
        <a:defRPr sz="2400">
          <a:solidFill>
            <a:schemeClr val="bg1"/>
          </a:solidFill>
          <a:latin typeface="+mn-lt"/>
        </a:defRPr>
      </a:lvl2pPr>
      <a:lvl3pPr marL="1143000" indent="-228600" algn="l" rtl="0" fontAlgn="base">
        <a:spcBef>
          <a:spcPct val="20000"/>
        </a:spcBef>
        <a:spcAft>
          <a:spcPct val="0"/>
        </a:spcAft>
        <a:buBlip>
          <a:blip r:embed="rId18"/>
        </a:buBlip>
        <a:defRPr sz="2000">
          <a:solidFill>
            <a:schemeClr val="bg1"/>
          </a:solidFill>
          <a:latin typeface="+mn-lt"/>
        </a:defRPr>
      </a:lvl3pPr>
      <a:lvl4pPr marL="1600200" indent="-228600" algn="l" rtl="0" fontAlgn="base">
        <a:spcBef>
          <a:spcPct val="20000"/>
        </a:spcBef>
        <a:spcAft>
          <a:spcPct val="0"/>
        </a:spcAft>
        <a:buChar char="–"/>
        <a:defRPr>
          <a:solidFill>
            <a:schemeClr val="bg1"/>
          </a:solidFill>
          <a:latin typeface="+mn-lt"/>
        </a:defRPr>
      </a:lvl4pPr>
      <a:lvl5pPr marL="2057400" indent="-228600" algn="l" rtl="0" fontAlgn="base">
        <a:spcBef>
          <a:spcPct val="20000"/>
        </a:spcBef>
        <a:spcAft>
          <a:spcPct val="0"/>
        </a:spcAft>
        <a:buChar char="»"/>
        <a:defRPr sz="1600">
          <a:solidFill>
            <a:schemeClr val="bg1"/>
          </a:solidFill>
          <a:latin typeface="+mn-lt"/>
        </a:defRPr>
      </a:lvl5pPr>
      <a:lvl6pPr marL="2514600" indent="-228600" algn="l" rtl="0" fontAlgn="base">
        <a:spcBef>
          <a:spcPct val="20000"/>
        </a:spcBef>
        <a:spcAft>
          <a:spcPct val="0"/>
        </a:spcAft>
        <a:buChar char="»"/>
        <a:defRPr sz="1600">
          <a:solidFill>
            <a:schemeClr val="bg1"/>
          </a:solidFill>
          <a:latin typeface="+mn-lt"/>
        </a:defRPr>
      </a:lvl6pPr>
      <a:lvl7pPr marL="2971800" indent="-228600" algn="l" rtl="0" fontAlgn="base">
        <a:spcBef>
          <a:spcPct val="20000"/>
        </a:spcBef>
        <a:spcAft>
          <a:spcPct val="0"/>
        </a:spcAft>
        <a:buChar char="»"/>
        <a:defRPr sz="1600">
          <a:solidFill>
            <a:schemeClr val="bg1"/>
          </a:solidFill>
          <a:latin typeface="+mn-lt"/>
        </a:defRPr>
      </a:lvl7pPr>
      <a:lvl8pPr marL="3429000" indent="-228600" algn="l" rtl="0" fontAlgn="base">
        <a:spcBef>
          <a:spcPct val="20000"/>
        </a:spcBef>
        <a:spcAft>
          <a:spcPct val="0"/>
        </a:spcAft>
        <a:buChar char="»"/>
        <a:defRPr sz="1600">
          <a:solidFill>
            <a:schemeClr val="bg1"/>
          </a:solidFill>
          <a:latin typeface="+mn-lt"/>
        </a:defRPr>
      </a:lvl8pPr>
      <a:lvl9pPr marL="3886200" indent="-228600" algn="l" rtl="0" fontAlgn="base">
        <a:spcBef>
          <a:spcPct val="20000"/>
        </a:spcBef>
        <a:spcAft>
          <a:spcPct val="0"/>
        </a:spcAft>
        <a:buChar char="»"/>
        <a:defRPr sz="16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audio" Target="file:///C:\Documents%20and%20Settings\lib\My%20Documents\sounds\FANFARE.WAV" TargetMode="External"/><Relationship Id="rId4" Type="http://schemas.openxmlformats.org/officeDocument/2006/relationships/image" Target="../media/image8.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2.xml"/><Relationship Id="rId1" Type="http://schemas.openxmlformats.org/officeDocument/2006/relationships/vmlDrawing" Target="../drawings/vmlDrawing1.v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13.xml"/><Relationship Id="rId1" Type="http://schemas.openxmlformats.org/officeDocument/2006/relationships/vmlDrawing" Target="../drawings/vmlDrawing2.v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14.xml"/><Relationship Id="rId1" Type="http://schemas.openxmlformats.org/officeDocument/2006/relationships/vmlDrawing" Target="../drawings/vmlDrawing3.v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14.xml"/><Relationship Id="rId1" Type="http://schemas.openxmlformats.org/officeDocument/2006/relationships/vmlDrawing" Target="../drawings/vmlDrawing4.v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50.xml"/><Relationship Id="rId2" Type="http://schemas.openxmlformats.org/officeDocument/2006/relationships/slideLayout" Target="../slideLayouts/slideLayout14.xml"/><Relationship Id="rId1" Type="http://schemas.openxmlformats.org/officeDocument/2006/relationships/vmlDrawing" Target="../drawings/vmlDrawing5.v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063" name="FANFARE.WAV">
            <a:hlinkClick r:id="" action="ppaction://media"/>
          </p:cNvPr>
          <p:cNvPicPr>
            <a:picLocks noRot="1" noChangeAspect="1" noChangeArrowheads="1"/>
          </p:cNvPicPr>
          <p:nvPr>
            <a:audioFile r:link="rId1"/>
          </p:nvPr>
        </p:nvPicPr>
        <p:blipFill>
          <a:blip r:embed="rId4" cstate="print"/>
          <a:srcRect/>
          <a:stretch>
            <a:fillRect/>
          </a:stretch>
        </p:blipFill>
        <p:spPr bwMode="auto">
          <a:xfrm>
            <a:off x="4419600" y="3276600"/>
            <a:ext cx="304800" cy="304800"/>
          </a:xfrm>
          <a:prstGeom prst="rect">
            <a:avLst/>
          </a:prstGeom>
          <a:noFill/>
        </p:spPr>
      </p:pic>
      <p:sp>
        <p:nvSpPr>
          <p:cNvPr id="2071" name="Rectangle 23"/>
          <p:cNvSpPr>
            <a:spLocks noGrp="1" noChangeArrowheads="1"/>
          </p:cNvSpPr>
          <p:nvPr>
            <p:ph type="ctrTitle"/>
          </p:nvPr>
        </p:nvSpPr>
        <p:spPr>
          <a:xfrm>
            <a:off x="1981200" y="1809750"/>
            <a:ext cx="6553200" cy="2076450"/>
          </a:xfrm>
        </p:spPr>
        <p:txBody>
          <a:bodyPr/>
          <a:lstStyle/>
          <a:p>
            <a:r>
              <a:rPr lang="en-US" sz="3200"/>
              <a:t>The Fair Labor Standards Act:</a:t>
            </a:r>
            <a:br>
              <a:rPr lang="en-US" sz="3200"/>
            </a:br>
            <a:r>
              <a:rPr lang="en-US" sz="3200"/>
              <a:t>Executive, Administrative and Professional Exemptions</a:t>
            </a:r>
          </a:p>
        </p:txBody>
      </p:sp>
      <p:sp>
        <p:nvSpPr>
          <p:cNvPr id="2072" name="Rectangle 24"/>
          <p:cNvSpPr>
            <a:spLocks noGrp="1" noChangeArrowheads="1"/>
          </p:cNvSpPr>
          <p:nvPr>
            <p:ph type="subTitle" idx="1"/>
          </p:nvPr>
        </p:nvSpPr>
        <p:spPr>
          <a:xfrm>
            <a:off x="1981200" y="4191000"/>
            <a:ext cx="6400800" cy="1752600"/>
          </a:xfrm>
        </p:spPr>
        <p:txBody>
          <a:bodyPr/>
          <a:lstStyle/>
          <a:p>
            <a:r>
              <a:rPr lang="en-US"/>
              <a:t>Wage and Hour Division</a:t>
            </a:r>
          </a:p>
          <a:p>
            <a:r>
              <a:rPr lang="en-US"/>
              <a:t>Employment Standards Administration</a:t>
            </a:r>
          </a:p>
          <a:p>
            <a:r>
              <a:rPr lang="en-US"/>
              <a:t>U.S. Department of Labor </a:t>
            </a:r>
          </a:p>
        </p:txBody>
      </p:sp>
    </p:spTree>
  </p:cSld>
  <p:clrMapOvr>
    <a:masterClrMapping/>
  </p:clrMapOvr>
  <p:timing>
    <p:tnLst>
      <p:par>
        <p:cTn id="1" dur="indefinite" restart="never" nodeType="tmRoot">
          <p:childTnLst>
            <p:audio>
              <p:cMediaNode showWhenStopped="0">
                <p:cTn id="2" fill="hold" display="0">
                  <p:stCondLst>
                    <p:cond delay="indefinite"/>
                  </p:stCondLst>
                  <p:endCondLst>
                    <p:cond evt="onNext" delay="0">
                      <p:tgtEl>
                        <p:sldTgt/>
                      </p:tgtEl>
                    </p:cond>
                    <p:cond evt="onPrev" delay="0">
                      <p:tgtEl>
                        <p:sldTgt/>
                      </p:tgtEl>
                    </p:cond>
                    <p:cond evt="onStopAudio" delay="0">
                      <p:tgtEl>
                        <p:sldTgt/>
                      </p:tgtEl>
                    </p:cond>
                  </p:endCondLst>
                </p:cTn>
                <p:tgtEl>
                  <p:spTgt spid="2063"/>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5" name="Rectangle 7"/>
          <p:cNvSpPr>
            <a:spLocks noGrp="1" noChangeArrowheads="1"/>
          </p:cNvSpPr>
          <p:nvPr>
            <p:ph type="title"/>
          </p:nvPr>
        </p:nvSpPr>
        <p:spPr/>
        <p:txBody>
          <a:bodyPr/>
          <a:lstStyle/>
          <a:p>
            <a:r>
              <a:rPr lang="en-US"/>
              <a:t>Office or Non-manual Work</a:t>
            </a:r>
          </a:p>
        </p:txBody>
      </p:sp>
      <p:sp>
        <p:nvSpPr>
          <p:cNvPr id="201736" name="Rectangle 8"/>
          <p:cNvSpPr>
            <a:spLocks noGrp="1" noChangeArrowheads="1"/>
          </p:cNvSpPr>
          <p:nvPr>
            <p:ph type="body" idx="1"/>
          </p:nvPr>
        </p:nvSpPr>
        <p:spPr/>
        <p:txBody>
          <a:bodyPr/>
          <a:lstStyle/>
          <a:p>
            <a:r>
              <a:rPr lang="en-US"/>
              <a:t>The highly compensated test is not available for</a:t>
            </a:r>
          </a:p>
          <a:p>
            <a:pPr lvl="1"/>
            <a:r>
              <a:rPr lang="en-US"/>
              <a:t>Non-management production line workers</a:t>
            </a:r>
          </a:p>
          <a:p>
            <a:pPr lvl="1"/>
            <a:r>
              <a:rPr lang="en-US"/>
              <a:t>Non-management employees in maintenance, construction and similar occupations such as carpenters, electricians, mechanics, plumbers, iron workers, craftsmen, operating engineers, longshoremen, construction workers and laborers </a:t>
            </a:r>
          </a:p>
          <a:p>
            <a:pPr lvl="1"/>
            <a:r>
              <a:rPr lang="en-US"/>
              <a:t>Other employees who perform work involving repetitive operations with their hands, physical skill and energy</a:t>
            </a:r>
          </a:p>
        </p:txBody>
      </p:sp>
      <p:sp>
        <p:nvSpPr>
          <p:cNvPr id="201732" name="Text Box 4"/>
          <p:cNvSpPr txBox="1">
            <a:spLocks noChangeArrowheads="1"/>
          </p:cNvSpPr>
          <p:nvPr/>
        </p:nvSpPr>
        <p:spPr bwMode="auto">
          <a:xfrm>
            <a:off x="685800" y="2057400"/>
            <a:ext cx="8077200" cy="366713"/>
          </a:xfrm>
          <a:prstGeom prst="rect">
            <a:avLst/>
          </a:prstGeom>
          <a:noFill/>
          <a:ln w="38100" algn="ctr">
            <a:noFill/>
            <a:miter lim="800000"/>
            <a:headEnd/>
            <a:tailEnd/>
          </a:ln>
          <a:effectLst/>
        </p:spPr>
        <p:txBody>
          <a:bodyPr>
            <a:spAutoFit/>
          </a:bodyPr>
          <a:lstStyle/>
          <a:p>
            <a:pPr>
              <a:spcBef>
                <a:spcPct val="50000"/>
              </a:spcBef>
            </a:pPr>
            <a:endParaRPr lang="en-US"/>
          </a:p>
        </p:txBody>
      </p:sp>
      <p:sp>
        <p:nvSpPr>
          <p:cNvPr id="201733" name="Text Box 5"/>
          <p:cNvSpPr txBox="1">
            <a:spLocks noChangeArrowheads="1"/>
          </p:cNvSpPr>
          <p:nvPr/>
        </p:nvSpPr>
        <p:spPr bwMode="auto">
          <a:xfrm>
            <a:off x="609600" y="1843088"/>
            <a:ext cx="8229600" cy="366712"/>
          </a:xfrm>
          <a:prstGeom prst="rect">
            <a:avLst/>
          </a:prstGeom>
          <a:noFill/>
          <a:ln w="38100" algn="ctr">
            <a:noFill/>
            <a:miter lim="800000"/>
            <a:headEnd/>
            <a:tailEnd/>
          </a:ln>
          <a:effectLst/>
        </p:spPr>
        <p:txBody>
          <a:bodyPr>
            <a:spAutoFit/>
          </a:bodyPr>
          <a:lstStyle/>
          <a:p>
            <a:pPr>
              <a:spcBef>
                <a:spcPct val="50000"/>
              </a:spcBef>
            </a:pPr>
            <a:endParaRPr lang="en-US"/>
          </a:p>
        </p:txBody>
      </p:sp>
      <p:sp>
        <p:nvSpPr>
          <p:cNvPr id="201734" name="Rectangle 6"/>
          <p:cNvSpPr>
            <a:spLocks noChangeArrowheads="1"/>
          </p:cNvSpPr>
          <p:nvPr/>
        </p:nvSpPr>
        <p:spPr bwMode="auto">
          <a:xfrm>
            <a:off x="685800" y="4572000"/>
            <a:ext cx="4038600" cy="1981200"/>
          </a:xfrm>
          <a:prstGeom prst="rect">
            <a:avLst/>
          </a:prstGeom>
          <a:noFill/>
          <a:ln w="9525">
            <a:noFill/>
            <a:miter lim="800000"/>
            <a:headEnd/>
            <a:tailEnd/>
          </a:ln>
          <a:effectLst/>
        </p:spPr>
        <p:txBody>
          <a:bodyPr/>
          <a:lstStyle/>
          <a:p>
            <a:pPr marL="742950" lvl="1" indent="-285750" algn="l">
              <a:spcBef>
                <a:spcPct val="20000"/>
              </a:spcBef>
              <a:buFont typeface="Wingdings" pitchFamily="2" charset="2"/>
              <a:buNone/>
            </a:pPr>
            <a:endParaRPr lang="en-US" sz="2400" b="0">
              <a:solidFill>
                <a:schemeClr val="bg1"/>
              </a:solidFill>
              <a:latin typeface="Tahoma"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p:txBody>
          <a:bodyPr/>
          <a:lstStyle/>
          <a:p>
            <a:r>
              <a:rPr lang="en-US"/>
              <a:t>Customarily and Regularly</a:t>
            </a:r>
          </a:p>
        </p:txBody>
      </p:sp>
      <p:sp>
        <p:nvSpPr>
          <p:cNvPr id="215043" name="Rectangle 3"/>
          <p:cNvSpPr>
            <a:spLocks noGrp="1" noChangeArrowheads="1"/>
          </p:cNvSpPr>
          <p:nvPr>
            <p:ph type="body" idx="1"/>
          </p:nvPr>
        </p:nvSpPr>
        <p:spPr/>
        <p:txBody>
          <a:bodyPr/>
          <a:lstStyle/>
          <a:p>
            <a:r>
              <a:rPr lang="en-US"/>
              <a:t>A frequency that must be greater than occasional but which, of course, may be less than constant</a:t>
            </a:r>
          </a:p>
          <a:p>
            <a:r>
              <a:rPr lang="en-US"/>
              <a:t>Includes work normally and recurrently performed every workweek</a:t>
            </a:r>
          </a:p>
          <a:p>
            <a:r>
              <a:rPr lang="en-US"/>
              <a:t>Does not include isolated or one-time tasks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4" name="Rectangle 4"/>
          <p:cNvSpPr>
            <a:spLocks noGrp="1" noChangeArrowheads="1"/>
          </p:cNvSpPr>
          <p:nvPr>
            <p:ph type="ctrTitle"/>
          </p:nvPr>
        </p:nvSpPr>
        <p:spPr/>
        <p:txBody>
          <a:bodyPr/>
          <a:lstStyle/>
          <a:p>
            <a:r>
              <a:rPr lang="en-US"/>
              <a:t>Salary Basis</a:t>
            </a:r>
          </a:p>
        </p:txBody>
      </p:sp>
      <p:sp>
        <p:nvSpPr>
          <p:cNvPr id="194565" name="Rectangle 5"/>
          <p:cNvSpPr>
            <a:spLocks noGrp="1" noChangeArrowheads="1"/>
          </p:cNvSpPr>
          <p:nvPr>
            <p:ph type="subTitle" idx="1"/>
          </p:nvPr>
        </p:nvSpPr>
        <p:spPr/>
        <p:txBody>
          <a:bodyPr/>
          <a:lstStyle/>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p:txBody>
          <a:bodyPr/>
          <a:lstStyle/>
          <a:p>
            <a:r>
              <a:rPr lang="en-US"/>
              <a:t>Salary Basis Test</a:t>
            </a:r>
          </a:p>
        </p:txBody>
      </p:sp>
      <p:sp>
        <p:nvSpPr>
          <p:cNvPr id="176131" name="Rectangle 3"/>
          <p:cNvSpPr>
            <a:spLocks noGrp="1" noChangeArrowheads="1"/>
          </p:cNvSpPr>
          <p:nvPr>
            <p:ph type="body" idx="1"/>
          </p:nvPr>
        </p:nvSpPr>
        <p:spPr/>
        <p:txBody>
          <a:bodyPr/>
          <a:lstStyle/>
          <a:p>
            <a:pPr>
              <a:lnSpc>
                <a:spcPct val="90000"/>
              </a:lnSpc>
            </a:pPr>
            <a:r>
              <a:rPr lang="en-US"/>
              <a:t>Regularly receives a predetermined amount of compensation each pay period (on a weekly or less frequent basis)</a:t>
            </a:r>
          </a:p>
          <a:p>
            <a:pPr>
              <a:lnSpc>
                <a:spcPct val="90000"/>
              </a:lnSpc>
            </a:pPr>
            <a:r>
              <a:rPr lang="en-US"/>
              <a:t>The compensation cannot be reduced because of variations in the quality or quantity of the work performed</a:t>
            </a:r>
          </a:p>
          <a:p>
            <a:pPr>
              <a:lnSpc>
                <a:spcPct val="90000"/>
              </a:lnSpc>
            </a:pPr>
            <a:r>
              <a:rPr lang="en-US"/>
              <a:t>Must be paid the full salary for any week in which the employee performs </a:t>
            </a:r>
            <a:r>
              <a:rPr lang="en-US" i="1">
                <a:solidFill>
                  <a:srgbClr val="FFFF00"/>
                </a:solidFill>
              </a:rPr>
              <a:t>any</a:t>
            </a:r>
            <a:r>
              <a:rPr lang="en-US"/>
              <a:t> work</a:t>
            </a:r>
          </a:p>
          <a:p>
            <a:pPr>
              <a:lnSpc>
                <a:spcPct val="90000"/>
              </a:lnSpc>
            </a:pPr>
            <a:r>
              <a:rPr lang="en-US"/>
              <a:t>Need not be paid for any workweek when no work is performed</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p:txBody>
          <a:bodyPr/>
          <a:lstStyle/>
          <a:p>
            <a:r>
              <a:rPr lang="en-US"/>
              <a:t>Deductions From Salary</a:t>
            </a:r>
          </a:p>
        </p:txBody>
      </p:sp>
      <p:sp>
        <p:nvSpPr>
          <p:cNvPr id="177155" name="Rectangle 3"/>
          <p:cNvSpPr>
            <a:spLocks noGrp="1" noChangeArrowheads="1"/>
          </p:cNvSpPr>
          <p:nvPr>
            <p:ph type="body" idx="1"/>
          </p:nvPr>
        </p:nvSpPr>
        <p:spPr/>
        <p:txBody>
          <a:bodyPr/>
          <a:lstStyle/>
          <a:p>
            <a:r>
              <a:rPr lang="en-US"/>
              <a:t>An employee is not paid on a salary basis if deductions from the predetermined salary are made for absences occasioned by the employer or by the operating requirements of the businesses</a:t>
            </a:r>
          </a:p>
          <a:p>
            <a:r>
              <a:rPr lang="en-US"/>
              <a:t>If the employee is ready, willing and able to work, deductions may not be made for time when work in not available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ChangeArrowheads="1"/>
          </p:cNvSpPr>
          <p:nvPr>
            <p:ph type="title"/>
          </p:nvPr>
        </p:nvSpPr>
        <p:spPr/>
        <p:txBody>
          <a:bodyPr/>
          <a:lstStyle/>
          <a:p>
            <a:r>
              <a:rPr lang="en-US"/>
              <a:t> Permitted Salary Deductions</a:t>
            </a:r>
          </a:p>
        </p:txBody>
      </p:sp>
      <p:sp>
        <p:nvSpPr>
          <p:cNvPr id="178179" name="Rectangle 3"/>
          <p:cNvSpPr>
            <a:spLocks noGrp="1" noChangeArrowheads="1"/>
          </p:cNvSpPr>
          <p:nvPr>
            <p:ph type="body" idx="1"/>
          </p:nvPr>
        </p:nvSpPr>
        <p:spPr/>
        <p:txBody>
          <a:bodyPr/>
          <a:lstStyle/>
          <a:p>
            <a:pPr marL="533400" indent="-533400"/>
            <a:r>
              <a:rPr lang="en-US"/>
              <a:t>Seven exceptions from the “no pay-docking” rule:</a:t>
            </a:r>
          </a:p>
          <a:p>
            <a:pPr marL="914400" lvl="1" indent="-457200">
              <a:buFont typeface="Wingdings" pitchFamily="2" charset="2"/>
              <a:buAutoNum type="arabicPeriod"/>
            </a:pPr>
            <a:r>
              <a:rPr lang="en-US"/>
              <a:t>Absence from work for one or more full days for personal reasons, other than sickness or disability</a:t>
            </a:r>
          </a:p>
          <a:p>
            <a:pPr marL="914400" lvl="1" indent="-457200">
              <a:buFont typeface="Wingdings" pitchFamily="2" charset="2"/>
              <a:buAutoNum type="arabicPeriod"/>
            </a:pPr>
            <a:r>
              <a:rPr lang="en-US"/>
              <a:t>Absence from work for one or more full days due to sickness or disability if deductions made under a bona fide plan, policy or practice of providing wage replacement benefits for these types of absences</a:t>
            </a:r>
          </a:p>
          <a:p>
            <a:pPr marL="914400" lvl="1" indent="-457200">
              <a:buFont typeface="Wingdings" pitchFamily="2" charset="2"/>
              <a:buAutoNum type="arabicPeriod"/>
            </a:pPr>
            <a:r>
              <a:rPr lang="en-US"/>
              <a:t>To offset any amounts received as payment for jury fees, witness fees, or military pay</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p:txBody>
          <a:bodyPr/>
          <a:lstStyle/>
          <a:p>
            <a:r>
              <a:rPr lang="en-US"/>
              <a:t> Permitted Salary Deductions</a:t>
            </a:r>
          </a:p>
        </p:txBody>
      </p:sp>
      <p:sp>
        <p:nvSpPr>
          <p:cNvPr id="179203" name="Rectangle 3"/>
          <p:cNvSpPr>
            <a:spLocks noGrp="1" noChangeArrowheads="1"/>
          </p:cNvSpPr>
          <p:nvPr>
            <p:ph type="body" idx="1"/>
          </p:nvPr>
        </p:nvSpPr>
        <p:spPr/>
        <p:txBody>
          <a:bodyPr/>
          <a:lstStyle/>
          <a:p>
            <a:pPr marL="533400" indent="-533400">
              <a:lnSpc>
                <a:spcPct val="90000"/>
              </a:lnSpc>
            </a:pPr>
            <a:r>
              <a:rPr lang="en-US"/>
              <a:t>Seven exceptions from the “no pay-docking” rule:</a:t>
            </a:r>
          </a:p>
          <a:p>
            <a:pPr marL="914400" lvl="1" indent="-457200">
              <a:lnSpc>
                <a:spcPct val="90000"/>
              </a:lnSpc>
              <a:buFont typeface="Wingdings" pitchFamily="2" charset="2"/>
              <a:buAutoNum type="arabicPeriod" startAt="4"/>
            </a:pPr>
            <a:r>
              <a:rPr lang="en-US"/>
              <a:t>Penalties imposed in good faith for violating safety rules of “major significance”</a:t>
            </a:r>
          </a:p>
          <a:p>
            <a:pPr marL="914400" lvl="1" indent="-457200">
              <a:lnSpc>
                <a:spcPct val="90000"/>
              </a:lnSpc>
              <a:buFont typeface="Wingdings" pitchFamily="2" charset="2"/>
              <a:buAutoNum type="arabicPeriod" startAt="4"/>
            </a:pPr>
            <a:r>
              <a:rPr lang="en-US"/>
              <a:t>Unpaid disciplinary suspension of one or more full days imposed in good faith for violations of workplace conduct rules</a:t>
            </a:r>
          </a:p>
          <a:p>
            <a:pPr marL="914400" lvl="1" indent="-457200">
              <a:lnSpc>
                <a:spcPct val="90000"/>
              </a:lnSpc>
              <a:buFont typeface="Wingdings" pitchFamily="2" charset="2"/>
              <a:buAutoNum type="arabicPeriod" startAt="4"/>
            </a:pPr>
            <a:r>
              <a:rPr lang="en-US"/>
              <a:t>Proportionate part of an employee’s full salary may be paid for time actually worked in the first and last weeks of employment</a:t>
            </a:r>
          </a:p>
          <a:p>
            <a:pPr marL="914400" lvl="1" indent="-457200">
              <a:lnSpc>
                <a:spcPct val="90000"/>
              </a:lnSpc>
              <a:buFont typeface="Wingdings" pitchFamily="2" charset="2"/>
              <a:buAutoNum type="arabicPeriod" startAt="4"/>
            </a:pPr>
            <a:r>
              <a:rPr lang="en-US"/>
              <a:t>Unpaid leave taken pursuant to the Family and Medical Leave Act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p:txBody>
          <a:bodyPr/>
          <a:lstStyle/>
          <a:p>
            <a:r>
              <a:rPr lang="en-US" sz="3200"/>
              <a:t>Improper Deductions - Examples</a:t>
            </a:r>
          </a:p>
        </p:txBody>
      </p:sp>
      <p:sp>
        <p:nvSpPr>
          <p:cNvPr id="180227" name="Rectangle 3"/>
          <p:cNvSpPr>
            <a:spLocks noGrp="1" noChangeArrowheads="1"/>
          </p:cNvSpPr>
          <p:nvPr>
            <p:ph type="body" idx="1"/>
          </p:nvPr>
        </p:nvSpPr>
        <p:spPr>
          <a:xfrm>
            <a:off x="609600" y="1676400"/>
            <a:ext cx="8229600" cy="4830763"/>
          </a:xfrm>
        </p:spPr>
        <p:txBody>
          <a:bodyPr/>
          <a:lstStyle/>
          <a:p>
            <a:pPr>
              <a:lnSpc>
                <a:spcPct val="90000"/>
              </a:lnSpc>
            </a:pPr>
            <a:r>
              <a:rPr lang="en-US"/>
              <a:t>Deduction for a partial-day absence to attend a parent-teacher conference</a:t>
            </a:r>
          </a:p>
          <a:p>
            <a:pPr>
              <a:lnSpc>
                <a:spcPct val="90000"/>
              </a:lnSpc>
            </a:pPr>
            <a:r>
              <a:rPr lang="en-US"/>
              <a:t>Deduction of a day of pay because the employer was closed due to inclement weather</a:t>
            </a:r>
          </a:p>
          <a:p>
            <a:pPr>
              <a:lnSpc>
                <a:spcPct val="90000"/>
              </a:lnSpc>
            </a:pPr>
            <a:r>
              <a:rPr lang="en-US"/>
              <a:t>Deduction of three days of pay because the employee was absent from work for jury duty, rather than merely offsetting any amount received as payment for the jury duty</a:t>
            </a:r>
          </a:p>
          <a:p>
            <a:pPr>
              <a:lnSpc>
                <a:spcPct val="90000"/>
              </a:lnSpc>
            </a:pPr>
            <a:r>
              <a:rPr lang="en-US"/>
              <a:t>Deduction for a two day absence due to a minor illness when the employer does not provide wage replacement benefits for such absences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2" name="Rectangle 4"/>
          <p:cNvSpPr>
            <a:spLocks noGrp="1" noChangeArrowheads="1"/>
          </p:cNvSpPr>
          <p:nvPr>
            <p:ph type="title"/>
          </p:nvPr>
        </p:nvSpPr>
        <p:spPr/>
        <p:txBody>
          <a:bodyPr/>
          <a:lstStyle/>
          <a:p>
            <a:r>
              <a:rPr lang="en-US" sz="3200"/>
              <a:t>Effect of Improper Deductions</a:t>
            </a:r>
          </a:p>
        </p:txBody>
      </p:sp>
      <p:sp>
        <p:nvSpPr>
          <p:cNvPr id="181253" name="Rectangle 5"/>
          <p:cNvSpPr>
            <a:spLocks noGrp="1" noChangeArrowheads="1"/>
          </p:cNvSpPr>
          <p:nvPr>
            <p:ph type="body" idx="1"/>
          </p:nvPr>
        </p:nvSpPr>
        <p:spPr/>
        <p:txBody>
          <a:bodyPr/>
          <a:lstStyle/>
          <a:p>
            <a:pPr>
              <a:lnSpc>
                <a:spcPct val="90000"/>
              </a:lnSpc>
            </a:pPr>
            <a:r>
              <a:rPr lang="en-US"/>
              <a:t>An actual practice of making improper deductions from salary will result in the loss of the exemption:</a:t>
            </a:r>
          </a:p>
          <a:p>
            <a:pPr lvl="1">
              <a:lnSpc>
                <a:spcPct val="90000"/>
              </a:lnSpc>
            </a:pPr>
            <a:r>
              <a:rPr lang="en-US"/>
              <a:t>During the time period in which improper deductions were made</a:t>
            </a:r>
          </a:p>
          <a:p>
            <a:pPr lvl="1">
              <a:lnSpc>
                <a:spcPct val="90000"/>
              </a:lnSpc>
            </a:pPr>
            <a:r>
              <a:rPr lang="en-US"/>
              <a:t>For employees in the same job classifications</a:t>
            </a:r>
          </a:p>
          <a:p>
            <a:pPr lvl="1">
              <a:lnSpc>
                <a:spcPct val="90000"/>
              </a:lnSpc>
            </a:pPr>
            <a:r>
              <a:rPr lang="en-US"/>
              <a:t>Working for the same managers responsible for the actual improper deductions</a:t>
            </a:r>
          </a:p>
          <a:p>
            <a:pPr>
              <a:lnSpc>
                <a:spcPct val="90000"/>
              </a:lnSpc>
            </a:pPr>
            <a:r>
              <a:rPr lang="en-US"/>
              <a:t>Isolated or inadvertent improper deductions, however, will not result in the loss of exempt status if the employer reimburses the employee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6" name="Rectangle 4"/>
          <p:cNvSpPr>
            <a:spLocks noGrp="1" noChangeArrowheads="1"/>
          </p:cNvSpPr>
          <p:nvPr>
            <p:ph type="title"/>
          </p:nvPr>
        </p:nvSpPr>
        <p:spPr/>
        <p:txBody>
          <a:bodyPr/>
          <a:lstStyle/>
          <a:p>
            <a:r>
              <a:rPr lang="en-US"/>
              <a:t>Actual Practice</a:t>
            </a:r>
          </a:p>
        </p:txBody>
      </p:sp>
      <p:sp>
        <p:nvSpPr>
          <p:cNvPr id="182277" name="Rectangle 5"/>
          <p:cNvSpPr>
            <a:spLocks noGrp="1" noChangeArrowheads="1"/>
          </p:cNvSpPr>
          <p:nvPr>
            <p:ph type="body" idx="1"/>
          </p:nvPr>
        </p:nvSpPr>
        <p:spPr/>
        <p:txBody>
          <a:bodyPr/>
          <a:lstStyle/>
          <a:p>
            <a:r>
              <a:rPr lang="en-US"/>
              <a:t>Factors include, but are not limited to:</a:t>
            </a:r>
          </a:p>
          <a:p>
            <a:pPr lvl="1"/>
            <a:r>
              <a:rPr lang="en-US"/>
              <a:t>The number of improper deductions, particularly as compared to the number of employee infractions warranting discipline</a:t>
            </a:r>
          </a:p>
          <a:p>
            <a:pPr lvl="1"/>
            <a:r>
              <a:rPr lang="en-US"/>
              <a:t>The time period during which the employer made improper deductions</a:t>
            </a:r>
          </a:p>
          <a:p>
            <a:pPr lvl="1"/>
            <a:r>
              <a:rPr lang="en-US"/>
              <a:t>The number and geographic location of both the employees whose salaries were improperly reduced and the managers responsible</a:t>
            </a:r>
          </a:p>
          <a:p>
            <a:pPr lvl="1"/>
            <a:r>
              <a:rPr lang="en-US"/>
              <a:t>Whether the employer has a clearly communicated policy permitting or prohibiting improper deductions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r>
              <a:rPr lang="en-US"/>
              <a:t>Fair Labor Standards Act</a:t>
            </a:r>
          </a:p>
        </p:txBody>
      </p:sp>
      <p:sp>
        <p:nvSpPr>
          <p:cNvPr id="146435" name="Rectangle 3"/>
          <p:cNvSpPr>
            <a:spLocks noGrp="1" noChangeArrowheads="1"/>
          </p:cNvSpPr>
          <p:nvPr>
            <p:ph type="body" idx="1"/>
          </p:nvPr>
        </p:nvSpPr>
        <p:spPr/>
        <p:txBody>
          <a:bodyPr/>
          <a:lstStyle/>
          <a:p>
            <a:endParaRPr lang="en-US"/>
          </a:p>
          <a:p>
            <a:r>
              <a:rPr lang="en-US"/>
              <a:t>Federal Minimum Wage: </a:t>
            </a:r>
          </a:p>
          <a:p>
            <a:pPr lvl="1"/>
            <a:r>
              <a:rPr lang="en-US"/>
              <a:t>$7.25/hour beginning July 24, 2009</a:t>
            </a:r>
          </a:p>
          <a:p>
            <a:endParaRPr lang="en-US"/>
          </a:p>
          <a:p>
            <a:r>
              <a:rPr lang="en-US"/>
              <a:t>Overtime: 1 ½ times the regular rate of pay for all hours over 40 hours in a work week</a:t>
            </a:r>
          </a:p>
          <a:p>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title"/>
          </p:nvPr>
        </p:nvSpPr>
        <p:spPr/>
        <p:txBody>
          <a:bodyPr/>
          <a:lstStyle/>
          <a:p>
            <a:r>
              <a:rPr lang="en-US" sz="3200"/>
              <a:t>Example:</a:t>
            </a:r>
            <a:br>
              <a:rPr lang="en-US" sz="3200"/>
            </a:br>
            <a:r>
              <a:rPr lang="en-US" sz="3200"/>
              <a:t>Effect of Improper Deductions</a:t>
            </a:r>
          </a:p>
        </p:txBody>
      </p:sp>
      <p:graphicFrame>
        <p:nvGraphicFramePr>
          <p:cNvPr id="183299" name="Organization Chart 3"/>
          <p:cNvGraphicFramePr>
            <a:graphicFrameLocks/>
          </p:cNvGraphicFramePr>
          <p:nvPr>
            <p:ph sz="half" idx="1"/>
          </p:nvPr>
        </p:nvGraphicFramePr>
        <p:xfrm>
          <a:off x="609600" y="1524000"/>
          <a:ext cx="8234363" cy="2185988"/>
        </p:xfrm>
        <a:graphic>
          <a:graphicData uri="http://schemas.openxmlformats.org/drawingml/2006/compatibility">
            <com:legacyDrawing xmlns:com="http://schemas.openxmlformats.org/drawingml/2006/compatibility" spid="_x0000_s183299"/>
          </a:graphicData>
        </a:graphic>
      </p:graphicFrame>
      <p:sp>
        <p:nvSpPr>
          <p:cNvPr id="183316" name="Rectangle 20"/>
          <p:cNvSpPr>
            <a:spLocks noGrp="1" noChangeArrowheads="1"/>
          </p:cNvSpPr>
          <p:nvPr>
            <p:ph type="body" sz="half" idx="2"/>
          </p:nvPr>
        </p:nvSpPr>
        <p:spPr>
          <a:xfrm>
            <a:off x="609600" y="4343400"/>
            <a:ext cx="8229600" cy="2133600"/>
          </a:xfrm>
        </p:spPr>
        <p:txBody>
          <a:bodyPr/>
          <a:lstStyle/>
          <a:p>
            <a:r>
              <a:rPr lang="en-US" sz="2400"/>
              <a:t>If Manager A has docked the pay of Engineer A on each of 12 days when Engineer A arrived late for work during the last 3 months, then the exemption could be lost for Engineer A and Engineer B during that 3 months, but could not be lost for the Chemist or Engineers C and D</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p:txBody>
          <a:bodyPr/>
          <a:lstStyle/>
          <a:p>
            <a:r>
              <a:rPr lang="en-US"/>
              <a:t>Safe Harbor</a:t>
            </a:r>
          </a:p>
        </p:txBody>
      </p:sp>
      <p:sp>
        <p:nvSpPr>
          <p:cNvPr id="184323" name="Rectangle 3"/>
          <p:cNvSpPr>
            <a:spLocks noGrp="1" noChangeArrowheads="1"/>
          </p:cNvSpPr>
          <p:nvPr>
            <p:ph type="body" idx="1"/>
          </p:nvPr>
        </p:nvSpPr>
        <p:spPr>
          <a:xfrm>
            <a:off x="609600" y="1676400"/>
            <a:ext cx="8229600" cy="4830763"/>
          </a:xfrm>
        </p:spPr>
        <p:txBody>
          <a:bodyPr/>
          <a:lstStyle/>
          <a:p>
            <a:r>
              <a:rPr lang="en-US"/>
              <a:t>The exemption will not be lost if the employer:</a:t>
            </a:r>
          </a:p>
          <a:p>
            <a:pPr lvl="1"/>
            <a:r>
              <a:rPr lang="en-US"/>
              <a:t>Has a clearly communicated policy prohibiting improper deductions and including a complaint mechanism; </a:t>
            </a:r>
          </a:p>
          <a:p>
            <a:pPr lvl="1"/>
            <a:r>
              <a:rPr lang="en-US"/>
              <a:t>Reimburses employees for any improper deductions; and</a:t>
            </a:r>
          </a:p>
          <a:p>
            <a:pPr lvl="1"/>
            <a:r>
              <a:rPr lang="en-US"/>
              <a:t>Makes a good faith commitment to comply in the future</a:t>
            </a:r>
          </a:p>
          <a:p>
            <a:r>
              <a:rPr lang="en-US" i="1">
                <a:solidFill>
                  <a:srgbClr val="FFFF00"/>
                </a:solidFill>
              </a:rPr>
              <a:t>Unless</a:t>
            </a:r>
            <a:r>
              <a:rPr lang="en-US"/>
              <a:t> the employer willfully violates the policy by continuing to make improper deductions after receiving employee complaints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ChangeArrowheads="1"/>
          </p:cNvSpPr>
          <p:nvPr>
            <p:ph type="title"/>
          </p:nvPr>
        </p:nvSpPr>
        <p:spPr/>
        <p:txBody>
          <a:bodyPr/>
          <a:lstStyle/>
          <a:p>
            <a:r>
              <a:rPr lang="en-US"/>
              <a:t>Clearly Communicated Policy</a:t>
            </a:r>
          </a:p>
        </p:txBody>
      </p:sp>
      <p:sp>
        <p:nvSpPr>
          <p:cNvPr id="185347" name="Rectangle 3"/>
          <p:cNvSpPr>
            <a:spLocks noGrp="1" noChangeArrowheads="1"/>
          </p:cNvSpPr>
          <p:nvPr>
            <p:ph type="body" idx="1"/>
          </p:nvPr>
        </p:nvSpPr>
        <p:spPr/>
        <p:txBody>
          <a:bodyPr/>
          <a:lstStyle/>
          <a:p>
            <a:r>
              <a:rPr lang="en-US"/>
              <a:t>The best evidence of a clearly communicated policy is a written policy distributed to employees prior to the improper pay deductions by, for example:</a:t>
            </a:r>
          </a:p>
          <a:p>
            <a:pPr lvl="1"/>
            <a:r>
              <a:rPr lang="en-US"/>
              <a:t>Providing a copy to the policy to employees at the time of hire</a:t>
            </a:r>
          </a:p>
          <a:p>
            <a:pPr lvl="1"/>
            <a:r>
              <a:rPr lang="en-US"/>
              <a:t>Publishing the policy in an employee handbook</a:t>
            </a:r>
          </a:p>
          <a:p>
            <a:pPr lvl="1"/>
            <a:r>
              <a:rPr lang="en-US"/>
              <a:t>Publishing the policy on the employer’s Intranet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p:txBody>
          <a:bodyPr/>
          <a:lstStyle/>
          <a:p>
            <a:r>
              <a:rPr lang="en-US" sz="3200"/>
              <a:t>Payroll Practices That </a:t>
            </a:r>
            <a:r>
              <a:rPr lang="en-US" sz="3200" u="sng"/>
              <a:t>Do Not</a:t>
            </a:r>
            <a:r>
              <a:rPr lang="en-US" sz="3200"/>
              <a:t/>
            </a:r>
            <a:br>
              <a:rPr lang="en-US" sz="3200"/>
            </a:br>
            <a:r>
              <a:rPr lang="en-US" sz="3200"/>
              <a:t>Violate the Salary Basis Test</a:t>
            </a:r>
          </a:p>
        </p:txBody>
      </p:sp>
      <p:sp>
        <p:nvSpPr>
          <p:cNvPr id="186371" name="Rectangle 3"/>
          <p:cNvSpPr>
            <a:spLocks noGrp="1" noChangeArrowheads="1"/>
          </p:cNvSpPr>
          <p:nvPr>
            <p:ph type="body" idx="1"/>
          </p:nvPr>
        </p:nvSpPr>
        <p:spPr/>
        <p:txBody>
          <a:bodyPr/>
          <a:lstStyle/>
          <a:p>
            <a:r>
              <a:rPr lang="en-US"/>
              <a:t>Taking deductions from exempt employees accrued leave accounts</a:t>
            </a:r>
          </a:p>
          <a:p>
            <a:r>
              <a:rPr lang="en-US"/>
              <a:t>Requiring exempt employees to keep track of and record their hours worked</a:t>
            </a:r>
          </a:p>
          <a:p>
            <a:r>
              <a:rPr lang="en-US"/>
              <a:t>Requiring exempt employees to work a specified schedule</a:t>
            </a:r>
          </a:p>
          <a:p>
            <a:r>
              <a:rPr lang="en-US"/>
              <a:t>Implementing bona fide, across-the-board schedule changes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6" name="Rectangle 4"/>
          <p:cNvSpPr>
            <a:spLocks noGrp="1" noChangeArrowheads="1"/>
          </p:cNvSpPr>
          <p:nvPr>
            <p:ph type="title"/>
          </p:nvPr>
        </p:nvSpPr>
        <p:spPr/>
        <p:txBody>
          <a:bodyPr/>
          <a:lstStyle/>
          <a:p>
            <a:r>
              <a:rPr lang="en-US"/>
              <a:t>Additional Compensation</a:t>
            </a:r>
          </a:p>
        </p:txBody>
      </p:sp>
      <p:sp>
        <p:nvSpPr>
          <p:cNvPr id="187397" name="Rectangle 5"/>
          <p:cNvSpPr>
            <a:spLocks noGrp="1" noChangeArrowheads="1"/>
          </p:cNvSpPr>
          <p:nvPr>
            <p:ph type="body" idx="1"/>
          </p:nvPr>
        </p:nvSpPr>
        <p:spPr/>
        <p:txBody>
          <a:bodyPr/>
          <a:lstStyle/>
          <a:p>
            <a:r>
              <a:rPr lang="en-US"/>
              <a:t>An employer may provide compensation in addition to the $455 minimum guaranteed weekly salary, such as:</a:t>
            </a:r>
          </a:p>
          <a:p>
            <a:pPr lvl="1"/>
            <a:r>
              <a:rPr lang="en-US"/>
              <a:t>Commissions</a:t>
            </a:r>
          </a:p>
          <a:p>
            <a:pPr lvl="1"/>
            <a:r>
              <a:rPr lang="en-US"/>
              <a:t>Bonuses</a:t>
            </a:r>
          </a:p>
          <a:p>
            <a:pPr lvl="1"/>
            <a:r>
              <a:rPr lang="en-US"/>
              <a:t>Additional pay based on hours worked beyond the normal workweek</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20" name="Rectangle 4"/>
          <p:cNvSpPr>
            <a:spLocks noGrp="1" noChangeArrowheads="1"/>
          </p:cNvSpPr>
          <p:nvPr>
            <p:ph type="title"/>
          </p:nvPr>
        </p:nvSpPr>
        <p:spPr/>
        <p:txBody>
          <a:bodyPr/>
          <a:lstStyle/>
          <a:p>
            <a:r>
              <a:rPr lang="en-US"/>
              <a:t>Hourly, Daily or Shift Basis</a:t>
            </a:r>
          </a:p>
        </p:txBody>
      </p:sp>
      <p:sp>
        <p:nvSpPr>
          <p:cNvPr id="188421" name="Rectangle 5"/>
          <p:cNvSpPr>
            <a:spLocks noGrp="1" noChangeArrowheads="1"/>
          </p:cNvSpPr>
          <p:nvPr>
            <p:ph type="body" idx="1"/>
          </p:nvPr>
        </p:nvSpPr>
        <p:spPr/>
        <p:txBody>
          <a:bodyPr/>
          <a:lstStyle/>
          <a:p>
            <a:r>
              <a:rPr lang="en-US"/>
              <a:t>The regulations also allow an employee’s earnings to be computed on an hourly, daily or shift basis, if the employer:</a:t>
            </a:r>
          </a:p>
          <a:p>
            <a:pPr lvl="1"/>
            <a:r>
              <a:rPr lang="en-US"/>
              <a:t>Guarantees at least $455 per week paid on a salary basis, regardless of the number of hours, days of shifts worked; and</a:t>
            </a:r>
          </a:p>
          <a:p>
            <a:pPr lvl="1"/>
            <a:r>
              <a:rPr lang="en-US"/>
              <a:t>A reasonable relationship exists between the guaranteed amount and the amount actually earned</a:t>
            </a:r>
          </a:p>
          <a:p>
            <a:pPr lvl="1"/>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4" name="Rectangle 4"/>
          <p:cNvSpPr>
            <a:spLocks noGrp="1" noChangeArrowheads="1"/>
          </p:cNvSpPr>
          <p:nvPr>
            <p:ph type="title"/>
          </p:nvPr>
        </p:nvSpPr>
        <p:spPr/>
        <p:txBody>
          <a:bodyPr/>
          <a:lstStyle/>
          <a:p>
            <a:r>
              <a:rPr lang="en-US"/>
              <a:t>Reasonable Relationship</a:t>
            </a:r>
          </a:p>
        </p:txBody>
      </p:sp>
      <p:sp>
        <p:nvSpPr>
          <p:cNvPr id="189445" name="Rectangle 5"/>
          <p:cNvSpPr>
            <a:spLocks noGrp="1" noChangeArrowheads="1"/>
          </p:cNvSpPr>
          <p:nvPr>
            <p:ph type="body" idx="1"/>
          </p:nvPr>
        </p:nvSpPr>
        <p:spPr/>
        <p:txBody>
          <a:bodyPr/>
          <a:lstStyle/>
          <a:p>
            <a:r>
              <a:rPr lang="en-US"/>
              <a:t>“Reasonable relationship” means the weekly guarantee is roughly equivalent to the employee’s usual earnings at the assigned hourly, daily or shift rate for the employee’s normal scheduled workweek</a:t>
            </a:r>
          </a:p>
          <a:p>
            <a:r>
              <a:rPr lang="en-US"/>
              <a:t>For example, an exempt employee guaranteed at least $500 per week and who normally works four or five shifts each week, may be paid $150 per shift without violating the salary basis requirement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ChangeArrowheads="1"/>
          </p:cNvSpPr>
          <p:nvPr>
            <p:ph type="title"/>
          </p:nvPr>
        </p:nvSpPr>
        <p:spPr/>
        <p:txBody>
          <a:bodyPr/>
          <a:lstStyle/>
          <a:p>
            <a:r>
              <a:rPr lang="en-US"/>
              <a:t>Fee Basis</a:t>
            </a:r>
          </a:p>
        </p:txBody>
      </p:sp>
      <p:sp>
        <p:nvSpPr>
          <p:cNvPr id="190467" name="Rectangle 3"/>
          <p:cNvSpPr>
            <a:spLocks noGrp="1" noChangeArrowheads="1"/>
          </p:cNvSpPr>
          <p:nvPr>
            <p:ph type="body" idx="1"/>
          </p:nvPr>
        </p:nvSpPr>
        <p:spPr/>
        <p:txBody>
          <a:bodyPr/>
          <a:lstStyle/>
          <a:p>
            <a:pPr>
              <a:lnSpc>
                <a:spcPct val="90000"/>
              </a:lnSpc>
            </a:pPr>
            <a:r>
              <a:rPr lang="en-US"/>
              <a:t>Administrative and professional employees also may be paid on a “fee basis”</a:t>
            </a:r>
          </a:p>
          <a:p>
            <a:pPr>
              <a:lnSpc>
                <a:spcPct val="90000"/>
              </a:lnSpc>
            </a:pPr>
            <a:r>
              <a:rPr lang="en-US"/>
              <a:t>An employee is paid on a “fee basis” if the employee is paid an agreed sum for completing a single job, regardless of the time required to complete the work</a:t>
            </a:r>
          </a:p>
          <a:p>
            <a:pPr>
              <a:lnSpc>
                <a:spcPct val="90000"/>
              </a:lnSpc>
            </a:pPr>
            <a:r>
              <a:rPr lang="en-US"/>
              <a:t>Payment on a “fee basis” is not available for a series of non-unique jobs repeated an indefinite number of times for which payment on an identical basis is made over and over again</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ChangeArrowheads="1"/>
          </p:cNvSpPr>
          <p:nvPr>
            <p:ph type="title"/>
          </p:nvPr>
        </p:nvSpPr>
        <p:spPr/>
        <p:txBody>
          <a:bodyPr/>
          <a:lstStyle/>
          <a:p>
            <a:r>
              <a:rPr lang="en-US"/>
              <a:t>Fee Basis</a:t>
            </a:r>
          </a:p>
        </p:txBody>
      </p:sp>
      <p:sp>
        <p:nvSpPr>
          <p:cNvPr id="191491" name="Rectangle 3"/>
          <p:cNvSpPr>
            <a:spLocks noGrp="1" noChangeArrowheads="1"/>
          </p:cNvSpPr>
          <p:nvPr>
            <p:ph type="body" idx="1"/>
          </p:nvPr>
        </p:nvSpPr>
        <p:spPr/>
        <p:txBody>
          <a:bodyPr/>
          <a:lstStyle/>
          <a:p>
            <a:pPr>
              <a:lnSpc>
                <a:spcPct val="90000"/>
              </a:lnSpc>
            </a:pPr>
            <a:r>
              <a:rPr lang="en-US"/>
              <a:t>A fee payment meets the minimum salary level required for exemption if, based on the time worked to complete the job, the fee is at a rate that would amount to at least $455 per week if the employee worked 40 hours</a:t>
            </a:r>
          </a:p>
          <a:p>
            <a:pPr>
              <a:lnSpc>
                <a:spcPct val="90000"/>
              </a:lnSpc>
            </a:pPr>
            <a:r>
              <a:rPr lang="en-US"/>
              <a:t>Example:</a:t>
            </a:r>
          </a:p>
          <a:p>
            <a:pPr lvl="1">
              <a:lnSpc>
                <a:spcPct val="90000"/>
              </a:lnSpc>
            </a:pPr>
            <a:r>
              <a:rPr lang="en-US"/>
              <a:t>An artist is paid $250 to paint a portrait that took 20 hours to complete, the equivalent of $12.50 per hour</a:t>
            </a:r>
          </a:p>
          <a:p>
            <a:pPr lvl="1">
              <a:lnSpc>
                <a:spcPct val="90000"/>
              </a:lnSpc>
            </a:pPr>
            <a:r>
              <a:rPr lang="en-US"/>
              <a:t>Because working 40 hours at this $12.50 per hour rate would yield the artist $500, the fee payment meets the salary requirements for exemption</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2"/>
          <p:cNvSpPr>
            <a:spLocks noGrp="1" noChangeArrowheads="1"/>
          </p:cNvSpPr>
          <p:nvPr>
            <p:ph type="title"/>
          </p:nvPr>
        </p:nvSpPr>
        <p:spPr/>
        <p:txBody>
          <a:bodyPr/>
          <a:lstStyle/>
          <a:p>
            <a:r>
              <a:rPr lang="en-US"/>
              <a:t>No Salary Requirements</a:t>
            </a:r>
          </a:p>
        </p:txBody>
      </p:sp>
      <p:sp>
        <p:nvSpPr>
          <p:cNvPr id="210947" name="Rectangle 3"/>
          <p:cNvSpPr>
            <a:spLocks noGrp="1" noChangeArrowheads="1"/>
          </p:cNvSpPr>
          <p:nvPr>
            <p:ph type="body" idx="1"/>
          </p:nvPr>
        </p:nvSpPr>
        <p:spPr/>
        <p:txBody>
          <a:bodyPr/>
          <a:lstStyle/>
          <a:p>
            <a:r>
              <a:rPr lang="en-US"/>
              <a:t>The salary level and salary basis tests do not apply to:</a:t>
            </a:r>
          </a:p>
          <a:p>
            <a:pPr lvl="1"/>
            <a:r>
              <a:rPr lang="en-US"/>
              <a:t>Outside Sales Employees</a:t>
            </a:r>
          </a:p>
          <a:p>
            <a:pPr lvl="1"/>
            <a:r>
              <a:rPr lang="en-US"/>
              <a:t>Doctors</a:t>
            </a:r>
          </a:p>
          <a:p>
            <a:pPr lvl="1"/>
            <a:r>
              <a:rPr lang="en-US"/>
              <a:t>Lawyers</a:t>
            </a:r>
          </a:p>
          <a:p>
            <a:pPr lvl="1"/>
            <a:r>
              <a:rPr lang="en-US"/>
              <a:t>Teachers</a:t>
            </a:r>
          </a:p>
          <a:p>
            <a:pPr lvl="1"/>
            <a:r>
              <a:rPr lang="en-US"/>
              <a:t>Certain computer-related occupations paid at least $27.63 per hour</a:t>
            </a:r>
          </a:p>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p:txBody>
          <a:bodyPr/>
          <a:lstStyle/>
          <a:p>
            <a:r>
              <a:rPr lang="en-US"/>
              <a:t>“White Collar” Exemptions</a:t>
            </a:r>
          </a:p>
        </p:txBody>
      </p:sp>
      <p:sp>
        <p:nvSpPr>
          <p:cNvPr id="148483" name="Rectangle 3"/>
          <p:cNvSpPr>
            <a:spLocks noGrp="1" noChangeArrowheads="1"/>
          </p:cNvSpPr>
          <p:nvPr>
            <p:ph type="body" idx="1"/>
          </p:nvPr>
        </p:nvSpPr>
        <p:spPr/>
        <p:txBody>
          <a:bodyPr/>
          <a:lstStyle/>
          <a:p>
            <a:pPr>
              <a:lnSpc>
                <a:spcPct val="90000"/>
              </a:lnSpc>
            </a:pPr>
            <a:r>
              <a:rPr lang="en-US"/>
              <a:t>Section 13(a)(1) of the FLSA provides an exemption from both minimum wage and overtime pay for employees who are employed in a bona fide:</a:t>
            </a:r>
          </a:p>
          <a:p>
            <a:pPr lvl="1">
              <a:lnSpc>
                <a:spcPct val="90000"/>
              </a:lnSpc>
            </a:pPr>
            <a:r>
              <a:rPr lang="en-US"/>
              <a:t>Executive;</a:t>
            </a:r>
          </a:p>
          <a:p>
            <a:pPr lvl="1">
              <a:lnSpc>
                <a:spcPct val="90000"/>
              </a:lnSpc>
            </a:pPr>
            <a:r>
              <a:rPr lang="en-US"/>
              <a:t>Administrative;</a:t>
            </a:r>
          </a:p>
          <a:p>
            <a:pPr lvl="1">
              <a:lnSpc>
                <a:spcPct val="90000"/>
              </a:lnSpc>
            </a:pPr>
            <a:r>
              <a:rPr lang="en-US"/>
              <a:t>Professional; or</a:t>
            </a:r>
          </a:p>
          <a:p>
            <a:pPr lvl="1">
              <a:lnSpc>
                <a:spcPct val="90000"/>
              </a:lnSpc>
            </a:pPr>
            <a:r>
              <a:rPr lang="en-US"/>
              <a:t>Outside Sales capacity.</a:t>
            </a:r>
          </a:p>
          <a:p>
            <a:pPr>
              <a:lnSpc>
                <a:spcPct val="90000"/>
              </a:lnSpc>
            </a:pPr>
            <a:r>
              <a:rPr lang="en-US"/>
              <a:t>Certain computer employees may be exempt professionals under Section 13(a)(1) or exempt under Section 13(a)(17) of the FLSA.</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title"/>
          </p:nvPr>
        </p:nvSpPr>
        <p:spPr/>
        <p:txBody>
          <a:bodyPr/>
          <a:lstStyle/>
          <a:p>
            <a:r>
              <a:rPr lang="en-US"/>
              <a:t>Review</a:t>
            </a:r>
          </a:p>
        </p:txBody>
      </p:sp>
      <p:sp>
        <p:nvSpPr>
          <p:cNvPr id="211971" name="Rectangle 3"/>
          <p:cNvSpPr>
            <a:spLocks noGrp="1" noChangeArrowheads="1"/>
          </p:cNvSpPr>
          <p:nvPr>
            <p:ph type="body" idx="1"/>
          </p:nvPr>
        </p:nvSpPr>
        <p:spPr>
          <a:xfrm>
            <a:off x="609600" y="1600200"/>
            <a:ext cx="8229600" cy="4953000"/>
          </a:xfrm>
        </p:spPr>
        <p:txBody>
          <a:bodyPr/>
          <a:lstStyle/>
          <a:p>
            <a:r>
              <a:rPr lang="en-US"/>
              <a:t>Minimum Salary Level: $455 per week</a:t>
            </a:r>
          </a:p>
          <a:p>
            <a:r>
              <a:rPr lang="en-US"/>
              <a:t>Highly Compensated Level: $100,000 per year</a:t>
            </a:r>
          </a:p>
          <a:p>
            <a:r>
              <a:rPr lang="en-US"/>
              <a:t>Salary Basis:</a:t>
            </a:r>
          </a:p>
          <a:p>
            <a:pPr lvl="1"/>
            <a:r>
              <a:rPr lang="en-US"/>
              <a:t>A predetermined amount paid for every week in which the employee performs any work, which is not subject to reduction because of variations in the quality or quantity of work performed</a:t>
            </a:r>
          </a:p>
          <a:p>
            <a:r>
              <a:rPr lang="en-US"/>
              <a:t>The salary level and salary basis tests do not apply to outside sales employees, doctors, lawyers, teachers, and certain computer-related occupations paid at least $27.63 per hour</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4" name="Rectangle 4"/>
          <p:cNvSpPr>
            <a:spLocks noGrp="1" noChangeArrowheads="1"/>
          </p:cNvSpPr>
          <p:nvPr>
            <p:ph type="ctrTitle"/>
          </p:nvPr>
        </p:nvSpPr>
        <p:spPr/>
        <p:txBody>
          <a:bodyPr/>
          <a:lstStyle/>
          <a:p>
            <a:r>
              <a:rPr lang="en-US"/>
              <a:t>Executive Duties</a:t>
            </a:r>
          </a:p>
        </p:txBody>
      </p:sp>
      <p:sp>
        <p:nvSpPr>
          <p:cNvPr id="92166" name="Rectangle 6"/>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2" name="Rectangle 4"/>
          <p:cNvSpPr>
            <a:spLocks noGrp="1" noChangeArrowheads="1"/>
          </p:cNvSpPr>
          <p:nvPr>
            <p:ph type="title"/>
          </p:nvPr>
        </p:nvSpPr>
        <p:spPr/>
        <p:txBody>
          <a:bodyPr/>
          <a:lstStyle/>
          <a:p>
            <a:r>
              <a:rPr lang="en-US"/>
              <a:t>Executive Duties</a:t>
            </a:r>
          </a:p>
        </p:txBody>
      </p:sp>
      <p:sp>
        <p:nvSpPr>
          <p:cNvPr id="160773" name="Rectangle 5"/>
          <p:cNvSpPr>
            <a:spLocks noGrp="1" noChangeArrowheads="1"/>
          </p:cNvSpPr>
          <p:nvPr>
            <p:ph type="body" idx="1"/>
          </p:nvPr>
        </p:nvSpPr>
        <p:spPr/>
        <p:txBody>
          <a:bodyPr/>
          <a:lstStyle/>
          <a:p>
            <a:pPr>
              <a:lnSpc>
                <a:spcPct val="90000"/>
              </a:lnSpc>
            </a:pPr>
            <a:r>
              <a:rPr lang="en-US" u="sng"/>
              <a:t>Primary duty</a:t>
            </a:r>
            <a:r>
              <a:rPr lang="en-US"/>
              <a:t> is </a:t>
            </a:r>
            <a:r>
              <a:rPr lang="en-US" u="sng"/>
              <a:t>management</a:t>
            </a:r>
            <a:r>
              <a:rPr lang="en-US"/>
              <a:t> of the enterprise or of a </a:t>
            </a:r>
            <a:r>
              <a:rPr lang="en-US" u="sng"/>
              <a:t>customarily recognized department or subdivision</a:t>
            </a:r>
            <a:r>
              <a:rPr lang="en-US"/>
              <a:t>; </a:t>
            </a:r>
          </a:p>
          <a:p>
            <a:pPr>
              <a:lnSpc>
                <a:spcPct val="90000"/>
              </a:lnSpc>
            </a:pPr>
            <a:r>
              <a:rPr lang="en-US" u="sng"/>
              <a:t>Customarily and regularly</a:t>
            </a:r>
            <a:r>
              <a:rPr lang="en-US"/>
              <a:t> directs the work of </a:t>
            </a:r>
            <a:r>
              <a:rPr lang="en-US" u="sng"/>
              <a:t>two or more</a:t>
            </a:r>
            <a:r>
              <a:rPr lang="en-US"/>
              <a:t> other employees; and</a:t>
            </a:r>
          </a:p>
          <a:p>
            <a:pPr>
              <a:lnSpc>
                <a:spcPct val="90000"/>
              </a:lnSpc>
            </a:pPr>
            <a:r>
              <a:rPr lang="en-US"/>
              <a:t>Authority to hire or fire other employees or whose suggestions and recommendations as to hiring, firing, advancement, promotion or other change of status of other employees are given </a:t>
            </a:r>
            <a:r>
              <a:rPr lang="en-US" u="sng"/>
              <a:t>particular weight</a:t>
            </a:r>
            <a:r>
              <a:rPr lang="en-US"/>
              <a:t>.</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title"/>
          </p:nvPr>
        </p:nvSpPr>
        <p:spPr/>
        <p:txBody>
          <a:bodyPr/>
          <a:lstStyle/>
          <a:p>
            <a:r>
              <a:rPr lang="en-US"/>
              <a:t>Primary Duty</a:t>
            </a:r>
          </a:p>
        </p:txBody>
      </p:sp>
      <p:sp>
        <p:nvSpPr>
          <p:cNvPr id="220163" name="Rectangle 3"/>
          <p:cNvSpPr>
            <a:spLocks noGrp="1" noChangeArrowheads="1"/>
          </p:cNvSpPr>
          <p:nvPr>
            <p:ph type="body" idx="1"/>
          </p:nvPr>
        </p:nvSpPr>
        <p:spPr/>
        <p:txBody>
          <a:bodyPr/>
          <a:lstStyle/>
          <a:p>
            <a:r>
              <a:rPr lang="en-US"/>
              <a:t>The principal, main, major or most important duty that the employee performs.</a:t>
            </a:r>
          </a:p>
          <a:p>
            <a:r>
              <a:rPr lang="en-US"/>
              <a:t>Factors to consider include, but are not limited to: </a:t>
            </a:r>
          </a:p>
          <a:p>
            <a:pPr lvl="1"/>
            <a:r>
              <a:rPr lang="en-US"/>
              <a:t>Relative importance of the exempt duties;</a:t>
            </a:r>
          </a:p>
          <a:p>
            <a:pPr lvl="1"/>
            <a:r>
              <a:rPr lang="en-US"/>
              <a:t>Amount of time spent performing exempt work;</a:t>
            </a:r>
          </a:p>
          <a:p>
            <a:pPr lvl="1"/>
            <a:r>
              <a:rPr lang="en-US"/>
              <a:t>Relative freedom from direct supervision; and</a:t>
            </a:r>
          </a:p>
          <a:p>
            <a:pPr lvl="1"/>
            <a:r>
              <a:rPr lang="en-US"/>
              <a:t>Relationship between the employee’s salary and the wages paid to other employees for the same kind of nonexempt work. </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p:txBody>
          <a:bodyPr/>
          <a:lstStyle/>
          <a:p>
            <a:r>
              <a:rPr lang="en-US"/>
              <a:t>Primary Duty</a:t>
            </a:r>
          </a:p>
        </p:txBody>
      </p:sp>
      <p:sp>
        <p:nvSpPr>
          <p:cNvPr id="221187" name="Rectangle 3"/>
          <p:cNvSpPr>
            <a:spLocks noGrp="1" noChangeArrowheads="1"/>
          </p:cNvSpPr>
          <p:nvPr>
            <p:ph type="body" idx="1"/>
          </p:nvPr>
        </p:nvSpPr>
        <p:spPr/>
        <p:txBody>
          <a:bodyPr/>
          <a:lstStyle/>
          <a:p>
            <a:r>
              <a:rPr lang="en-US"/>
              <a:t>Employees who spend more than 50% of their time performing exempt work will generally satisfy the primary duty requirement</a:t>
            </a:r>
          </a:p>
          <a:p>
            <a:r>
              <a:rPr lang="en-US"/>
              <a:t>However, the regulations do not </a:t>
            </a:r>
            <a:r>
              <a:rPr lang="en-US" i="1">
                <a:solidFill>
                  <a:srgbClr val="FFFF00"/>
                </a:solidFill>
              </a:rPr>
              <a:t>require</a:t>
            </a:r>
            <a:r>
              <a:rPr lang="en-US"/>
              <a:t> that exempt employees spend more than 50% of time performing exempt work</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81" name="Rectangle 5"/>
          <p:cNvSpPr>
            <a:spLocks noGrp="1" noChangeArrowheads="1"/>
          </p:cNvSpPr>
          <p:nvPr>
            <p:ph type="title"/>
          </p:nvPr>
        </p:nvSpPr>
        <p:spPr/>
        <p:txBody>
          <a:bodyPr/>
          <a:lstStyle/>
          <a:p>
            <a:r>
              <a:rPr lang="en-US"/>
              <a:t>Management</a:t>
            </a:r>
          </a:p>
        </p:txBody>
      </p:sp>
      <p:sp>
        <p:nvSpPr>
          <p:cNvPr id="101382" name="Rectangle 6"/>
          <p:cNvSpPr>
            <a:spLocks noGrp="1" noChangeArrowheads="1"/>
          </p:cNvSpPr>
          <p:nvPr>
            <p:ph type="body" idx="1"/>
          </p:nvPr>
        </p:nvSpPr>
        <p:spPr/>
        <p:txBody>
          <a:bodyPr/>
          <a:lstStyle/>
          <a:p>
            <a:r>
              <a:rPr lang="en-US"/>
              <a:t>Interviewing, selecting, and training employees</a:t>
            </a:r>
          </a:p>
          <a:p>
            <a:r>
              <a:rPr lang="en-US"/>
              <a:t>Setting and adjusting pay and work hours</a:t>
            </a:r>
          </a:p>
          <a:p>
            <a:r>
              <a:rPr lang="en-US"/>
              <a:t>Maintaining production or sales records</a:t>
            </a:r>
          </a:p>
          <a:p>
            <a:r>
              <a:rPr lang="en-US"/>
              <a:t>Appraising employee productivity and efficiency</a:t>
            </a:r>
          </a:p>
          <a:p>
            <a:r>
              <a:rPr lang="en-US"/>
              <a:t>Handling employee complaints and grievances</a:t>
            </a:r>
          </a:p>
          <a:p>
            <a:r>
              <a:rPr lang="en-US"/>
              <a:t>Disciplining employees</a:t>
            </a:r>
          </a:p>
          <a:p>
            <a:r>
              <a:rPr lang="en-US"/>
              <a:t>Planning and apportioning work among employees</a:t>
            </a:r>
            <a:endParaRPr lang="en-US" sz="320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lstStyle/>
          <a:p>
            <a:r>
              <a:rPr lang="en-US"/>
              <a:t>Management</a:t>
            </a:r>
          </a:p>
        </p:txBody>
      </p:sp>
      <p:sp>
        <p:nvSpPr>
          <p:cNvPr id="109571" name="Rectangle 3"/>
          <p:cNvSpPr>
            <a:spLocks noGrp="1" noChangeArrowheads="1"/>
          </p:cNvSpPr>
          <p:nvPr>
            <p:ph type="body" idx="1"/>
          </p:nvPr>
        </p:nvSpPr>
        <p:spPr/>
        <p:txBody>
          <a:bodyPr/>
          <a:lstStyle/>
          <a:p>
            <a:r>
              <a:rPr lang="en-US"/>
              <a:t>Determining the techniques to be used; the type of materials, supplies, machinery, equipment or tools to be used; or the merchandise to be bought, stocked and sold</a:t>
            </a:r>
          </a:p>
          <a:p>
            <a:r>
              <a:rPr lang="en-US"/>
              <a:t>Providing for the safety and security of employees or property</a:t>
            </a:r>
          </a:p>
          <a:p>
            <a:r>
              <a:rPr lang="en-US"/>
              <a:t>Planning and controlling the budget</a:t>
            </a:r>
          </a:p>
          <a:p>
            <a:r>
              <a:rPr lang="en-US"/>
              <a:t>Monitoring or implementing legal compliance measures</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p:txBody>
          <a:bodyPr/>
          <a:lstStyle/>
          <a:p>
            <a:r>
              <a:rPr lang="en-US"/>
              <a:t>Department or Subdivision</a:t>
            </a:r>
          </a:p>
        </p:txBody>
      </p:sp>
      <p:sp>
        <p:nvSpPr>
          <p:cNvPr id="169987" name="Rectangle 3"/>
          <p:cNvSpPr>
            <a:spLocks noGrp="1" noChangeArrowheads="1"/>
          </p:cNvSpPr>
          <p:nvPr>
            <p:ph type="body" idx="1"/>
          </p:nvPr>
        </p:nvSpPr>
        <p:spPr/>
        <p:txBody>
          <a:bodyPr/>
          <a:lstStyle/>
          <a:p>
            <a:r>
              <a:rPr lang="en-US"/>
              <a:t>A “customarily recognized department or subdivision” must have a permanent status and continuing function</a:t>
            </a:r>
          </a:p>
          <a:p>
            <a:pPr lvl="1"/>
            <a:r>
              <a:rPr lang="en-US"/>
              <a:t>Need not be physically within the employer’s establishment, and may move from place to place</a:t>
            </a:r>
          </a:p>
          <a:p>
            <a:pPr lvl="1"/>
            <a:r>
              <a:rPr lang="en-US"/>
              <a:t>Continuity of the same subordinate personnel is not essential to the existence of a recognized unit.</a:t>
            </a:r>
          </a:p>
          <a:p>
            <a:pPr lvl="1"/>
            <a:r>
              <a:rPr lang="en-US"/>
              <a:t>The employee in charge of each branch establishment is in charge of a recognized subdivision</a:t>
            </a:r>
          </a:p>
          <a:p>
            <a:r>
              <a:rPr lang="en-US"/>
              <a:t>Does not include a mere collection of employees assigned from time to time to a specific job</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655" name="Rectangle 63"/>
          <p:cNvSpPr>
            <a:spLocks noGrp="1" noChangeArrowheads="1"/>
          </p:cNvSpPr>
          <p:nvPr>
            <p:ph type="title"/>
          </p:nvPr>
        </p:nvSpPr>
        <p:spPr/>
        <p:txBody>
          <a:bodyPr/>
          <a:lstStyle/>
          <a:p>
            <a:r>
              <a:rPr lang="en-US"/>
              <a:t>Department or Subdivision</a:t>
            </a:r>
          </a:p>
        </p:txBody>
      </p:sp>
      <p:sp>
        <p:nvSpPr>
          <p:cNvPr id="110689" name="Rectangle 97"/>
          <p:cNvSpPr>
            <a:spLocks noGrp="1" noChangeArrowheads="1"/>
          </p:cNvSpPr>
          <p:nvPr>
            <p:ph type="body" sz="half" idx="1"/>
          </p:nvPr>
        </p:nvSpPr>
        <p:spPr>
          <a:xfrm>
            <a:off x="609600" y="1798638"/>
            <a:ext cx="8229600" cy="1219200"/>
          </a:xfrm>
        </p:spPr>
        <p:txBody>
          <a:bodyPr/>
          <a:lstStyle/>
          <a:p>
            <a:r>
              <a:rPr lang="en-US"/>
              <a:t>Examples of customarily recognized departments or subdivisions include: </a:t>
            </a:r>
          </a:p>
        </p:txBody>
      </p:sp>
      <p:graphicFrame>
        <p:nvGraphicFramePr>
          <p:cNvPr id="110705" name="Organization Chart 113"/>
          <p:cNvGraphicFramePr>
            <a:graphicFrameLocks/>
          </p:cNvGraphicFramePr>
          <p:nvPr/>
        </p:nvGraphicFramePr>
        <p:xfrm>
          <a:off x="304800" y="2819400"/>
          <a:ext cx="4191000" cy="3581400"/>
        </p:xfrm>
        <a:graphic>
          <a:graphicData uri="http://schemas.openxmlformats.org/drawingml/2006/compatibility">
            <com:legacyDrawing xmlns:com="http://schemas.openxmlformats.org/drawingml/2006/compatibility" spid="_x0000_s110705"/>
          </a:graphicData>
        </a:graphic>
      </p:graphicFrame>
      <p:graphicFrame>
        <p:nvGraphicFramePr>
          <p:cNvPr id="110715" name="Organization Chart 123"/>
          <p:cNvGraphicFramePr>
            <a:graphicFrameLocks/>
          </p:cNvGraphicFramePr>
          <p:nvPr>
            <p:ph sz="half" idx="2"/>
          </p:nvPr>
        </p:nvGraphicFramePr>
        <p:xfrm>
          <a:off x="4800600" y="2819400"/>
          <a:ext cx="4114800" cy="3581400"/>
        </p:xfrm>
        <a:graphic>
          <a:graphicData uri="http://schemas.openxmlformats.org/drawingml/2006/compatibility">
            <com:legacyDrawing xmlns:com="http://schemas.openxmlformats.org/drawingml/2006/compatibility" spid="_x0000_s110715"/>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p:txBody>
          <a:bodyPr/>
          <a:lstStyle/>
          <a:p>
            <a:r>
              <a:rPr lang="en-US"/>
              <a:t>Customarily and Regularly</a:t>
            </a:r>
          </a:p>
        </p:txBody>
      </p:sp>
      <p:sp>
        <p:nvSpPr>
          <p:cNvPr id="219139" name="Rectangle 3"/>
          <p:cNvSpPr>
            <a:spLocks noGrp="1" noChangeArrowheads="1"/>
          </p:cNvSpPr>
          <p:nvPr>
            <p:ph type="body" idx="1"/>
          </p:nvPr>
        </p:nvSpPr>
        <p:spPr/>
        <p:txBody>
          <a:bodyPr/>
          <a:lstStyle/>
          <a:p>
            <a:r>
              <a:rPr lang="en-US"/>
              <a:t>A frequency that must be greater than occasional but which, of course, may be less than constant</a:t>
            </a:r>
          </a:p>
          <a:p>
            <a:r>
              <a:rPr lang="en-US"/>
              <a:t>Includes work normally and recurrently performed every workweek</a:t>
            </a:r>
          </a:p>
          <a:p>
            <a:r>
              <a:rPr lang="en-US"/>
              <a:t>Does not include isolated or one-time tasks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p:txBody>
          <a:bodyPr/>
          <a:lstStyle/>
          <a:p>
            <a:r>
              <a:rPr lang="en-US"/>
              <a:t>Three Tests for Exemption</a:t>
            </a:r>
          </a:p>
        </p:txBody>
      </p:sp>
      <p:sp>
        <p:nvSpPr>
          <p:cNvPr id="149507" name="Rectangle 3"/>
          <p:cNvSpPr>
            <a:spLocks noGrp="1" noChangeArrowheads="1"/>
          </p:cNvSpPr>
          <p:nvPr>
            <p:ph type="body" idx="1"/>
          </p:nvPr>
        </p:nvSpPr>
        <p:spPr/>
        <p:txBody>
          <a:bodyPr/>
          <a:lstStyle/>
          <a:p>
            <a:endParaRPr lang="en-US"/>
          </a:p>
          <a:p>
            <a:r>
              <a:rPr lang="en-US"/>
              <a:t>Salary Level</a:t>
            </a:r>
          </a:p>
          <a:p>
            <a:pPr>
              <a:buFontTx/>
              <a:buNone/>
            </a:pPr>
            <a:endParaRPr lang="en-US"/>
          </a:p>
          <a:p>
            <a:r>
              <a:rPr lang="en-US"/>
              <a:t>Salary Basis</a:t>
            </a:r>
          </a:p>
          <a:p>
            <a:pPr>
              <a:buFontTx/>
              <a:buNone/>
            </a:pPr>
            <a:endParaRPr lang="en-US"/>
          </a:p>
          <a:p>
            <a:r>
              <a:rPr lang="en-US"/>
              <a:t>Job Duties</a:t>
            </a:r>
          </a:p>
          <a:p>
            <a:pPr>
              <a:buFontTx/>
              <a:buNone/>
            </a:pPr>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p:txBody>
          <a:bodyPr/>
          <a:lstStyle/>
          <a:p>
            <a:r>
              <a:rPr lang="en-US"/>
              <a:t>Two or More</a:t>
            </a:r>
          </a:p>
        </p:txBody>
      </p:sp>
      <p:sp>
        <p:nvSpPr>
          <p:cNvPr id="131075" name="Rectangle 3"/>
          <p:cNvSpPr>
            <a:spLocks noGrp="1" noChangeArrowheads="1"/>
          </p:cNvSpPr>
          <p:nvPr>
            <p:ph type="body" idx="1"/>
          </p:nvPr>
        </p:nvSpPr>
        <p:spPr/>
        <p:txBody>
          <a:bodyPr/>
          <a:lstStyle/>
          <a:p>
            <a:r>
              <a:rPr lang="en-US"/>
              <a:t>The phrase “two or more other employees” means two full-time employees or the equivalent</a:t>
            </a:r>
          </a:p>
          <a:p>
            <a:r>
              <a:rPr lang="en-US"/>
              <a:t>Full-time generally means 40 hours per week</a:t>
            </a:r>
          </a:p>
          <a:p>
            <a:r>
              <a:rPr lang="en-US"/>
              <a:t>The supervision of the same employees can be distributed among two or more exempt executives, but the hours worked by an employee cannot be credited more than once</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p:txBody>
          <a:bodyPr/>
          <a:lstStyle/>
          <a:p>
            <a:r>
              <a:rPr lang="en-US"/>
              <a:t>Staffing Meets the</a:t>
            </a:r>
            <a:br>
              <a:rPr lang="en-US"/>
            </a:br>
            <a:r>
              <a:rPr lang="en-US"/>
              <a:t>“</a:t>
            </a:r>
            <a:r>
              <a:rPr lang="en-US" u="sng"/>
              <a:t>Two or More</a:t>
            </a:r>
            <a:r>
              <a:rPr lang="en-US"/>
              <a:t>” Requirement</a:t>
            </a:r>
          </a:p>
        </p:txBody>
      </p:sp>
      <p:graphicFrame>
        <p:nvGraphicFramePr>
          <p:cNvPr id="143363" name="Organization Chart 3"/>
          <p:cNvGraphicFramePr>
            <a:graphicFrameLocks/>
          </p:cNvGraphicFramePr>
          <p:nvPr>
            <p:ph type="dgm" idx="1"/>
          </p:nvPr>
        </p:nvGraphicFramePr>
        <p:xfrm>
          <a:off x="381000" y="2133600"/>
          <a:ext cx="7772400" cy="4114800"/>
        </p:xfrm>
        <a:graphic>
          <a:graphicData uri="http://schemas.openxmlformats.org/drawingml/2006/compatibility">
            <com:legacyDrawing xmlns:com="http://schemas.openxmlformats.org/drawingml/2006/compatibility" spid="_x0000_s143363"/>
          </a:graphicData>
        </a:graphic>
      </p:graphicFrame>
      <p:sp>
        <p:nvSpPr>
          <p:cNvPr id="143369" name="Rectangle 9"/>
          <p:cNvSpPr>
            <a:spLocks noChangeArrowheads="1"/>
          </p:cNvSpPr>
          <p:nvPr/>
        </p:nvSpPr>
        <p:spPr bwMode="auto">
          <a:xfrm>
            <a:off x="3505200" y="2057400"/>
            <a:ext cx="2057400" cy="990600"/>
          </a:xfrm>
          <a:prstGeom prst="rect">
            <a:avLst/>
          </a:prstGeom>
          <a:solidFill>
            <a:schemeClr val="accent1"/>
          </a:solidFill>
          <a:ln w="9525">
            <a:solidFill>
              <a:schemeClr val="tx1"/>
            </a:solidFill>
            <a:miter lim="800000"/>
            <a:headEnd/>
            <a:tailEnd/>
          </a:ln>
          <a:effectLst/>
        </p:spPr>
        <p:txBody>
          <a:bodyPr wrap="none" anchor="ctr"/>
          <a:lstStyle/>
          <a:p>
            <a:pPr eaLnBrk="0" hangingPunct="0"/>
            <a:r>
              <a:rPr lang="en-US" b="0">
                <a:latin typeface="Tahoma" pitchFamily="34" charset="0"/>
              </a:rPr>
              <a:t>General Manager</a:t>
            </a:r>
          </a:p>
        </p:txBody>
      </p:sp>
      <p:sp>
        <p:nvSpPr>
          <p:cNvPr id="143370" name="Rectangle 10"/>
          <p:cNvSpPr>
            <a:spLocks noChangeArrowheads="1"/>
          </p:cNvSpPr>
          <p:nvPr/>
        </p:nvSpPr>
        <p:spPr bwMode="auto">
          <a:xfrm>
            <a:off x="6934200" y="3733800"/>
            <a:ext cx="1639888" cy="762000"/>
          </a:xfrm>
          <a:prstGeom prst="rect">
            <a:avLst/>
          </a:prstGeom>
          <a:solidFill>
            <a:schemeClr val="accent1"/>
          </a:solidFill>
          <a:ln w="9525">
            <a:solidFill>
              <a:schemeClr val="tx1"/>
            </a:solidFill>
            <a:miter lim="800000"/>
            <a:headEnd/>
            <a:tailEnd/>
          </a:ln>
          <a:effectLst/>
        </p:spPr>
        <p:txBody>
          <a:bodyPr wrap="none" anchor="ctr"/>
          <a:lstStyle/>
          <a:p>
            <a:pPr eaLnBrk="0" hangingPunct="0"/>
            <a:r>
              <a:rPr lang="en-US" b="0">
                <a:latin typeface="Tahoma" pitchFamily="34" charset="0"/>
              </a:rPr>
              <a:t>Assistant</a:t>
            </a:r>
          </a:p>
          <a:p>
            <a:pPr eaLnBrk="0" hangingPunct="0"/>
            <a:r>
              <a:rPr lang="en-US" b="0">
                <a:latin typeface="Tahoma" pitchFamily="34" charset="0"/>
              </a:rPr>
              <a:t> Manager</a:t>
            </a:r>
          </a:p>
        </p:txBody>
      </p:sp>
      <p:sp>
        <p:nvSpPr>
          <p:cNvPr id="143371" name="Line 11"/>
          <p:cNvSpPr>
            <a:spLocks noChangeShapeType="1"/>
          </p:cNvSpPr>
          <p:nvPr/>
        </p:nvSpPr>
        <p:spPr bwMode="auto">
          <a:xfrm>
            <a:off x="4419600" y="3048000"/>
            <a:ext cx="0" cy="381000"/>
          </a:xfrm>
          <a:prstGeom prst="line">
            <a:avLst/>
          </a:prstGeom>
          <a:noFill/>
          <a:ln w="9525">
            <a:solidFill>
              <a:schemeClr val="tx1"/>
            </a:solidFill>
            <a:round/>
            <a:headEnd/>
            <a:tailEnd/>
          </a:ln>
          <a:effectLst/>
        </p:spPr>
        <p:txBody>
          <a:bodyPr/>
          <a:lstStyle/>
          <a:p>
            <a:endParaRPr lang="en-US"/>
          </a:p>
        </p:txBody>
      </p:sp>
      <p:sp>
        <p:nvSpPr>
          <p:cNvPr id="143372" name="Line 12"/>
          <p:cNvSpPr>
            <a:spLocks noChangeShapeType="1"/>
          </p:cNvSpPr>
          <p:nvPr/>
        </p:nvSpPr>
        <p:spPr bwMode="auto">
          <a:xfrm>
            <a:off x="1143000" y="3429000"/>
            <a:ext cx="6629400" cy="0"/>
          </a:xfrm>
          <a:prstGeom prst="line">
            <a:avLst/>
          </a:prstGeom>
          <a:noFill/>
          <a:ln w="9525">
            <a:solidFill>
              <a:schemeClr val="tx1"/>
            </a:solidFill>
            <a:round/>
            <a:headEnd/>
            <a:tailEnd/>
          </a:ln>
          <a:effectLst/>
        </p:spPr>
        <p:txBody>
          <a:bodyPr/>
          <a:lstStyle/>
          <a:p>
            <a:endParaRPr lang="en-US"/>
          </a:p>
        </p:txBody>
      </p:sp>
      <p:sp>
        <p:nvSpPr>
          <p:cNvPr id="143373" name="Line 13"/>
          <p:cNvSpPr>
            <a:spLocks noChangeShapeType="1"/>
          </p:cNvSpPr>
          <p:nvPr/>
        </p:nvSpPr>
        <p:spPr bwMode="auto">
          <a:xfrm>
            <a:off x="1143000" y="3429000"/>
            <a:ext cx="0" cy="381000"/>
          </a:xfrm>
          <a:prstGeom prst="line">
            <a:avLst/>
          </a:prstGeom>
          <a:noFill/>
          <a:ln w="9525">
            <a:solidFill>
              <a:schemeClr val="tx1"/>
            </a:solidFill>
            <a:round/>
            <a:headEnd/>
            <a:tailEnd/>
          </a:ln>
          <a:effectLst/>
        </p:spPr>
        <p:txBody>
          <a:bodyPr/>
          <a:lstStyle/>
          <a:p>
            <a:endParaRPr lang="en-US"/>
          </a:p>
        </p:txBody>
      </p:sp>
      <p:sp>
        <p:nvSpPr>
          <p:cNvPr id="143374" name="Line 14"/>
          <p:cNvSpPr>
            <a:spLocks noChangeShapeType="1"/>
          </p:cNvSpPr>
          <p:nvPr/>
        </p:nvSpPr>
        <p:spPr bwMode="auto">
          <a:xfrm>
            <a:off x="4419600" y="3429000"/>
            <a:ext cx="0" cy="304800"/>
          </a:xfrm>
          <a:prstGeom prst="line">
            <a:avLst/>
          </a:prstGeom>
          <a:noFill/>
          <a:ln w="9525">
            <a:solidFill>
              <a:schemeClr val="tx1"/>
            </a:solidFill>
            <a:round/>
            <a:headEnd/>
            <a:tailEnd/>
          </a:ln>
          <a:effectLst/>
        </p:spPr>
        <p:txBody>
          <a:bodyPr/>
          <a:lstStyle/>
          <a:p>
            <a:endParaRPr lang="en-US"/>
          </a:p>
        </p:txBody>
      </p:sp>
      <p:sp>
        <p:nvSpPr>
          <p:cNvPr id="143375" name="Line 15"/>
          <p:cNvSpPr>
            <a:spLocks noChangeShapeType="1"/>
          </p:cNvSpPr>
          <p:nvPr/>
        </p:nvSpPr>
        <p:spPr bwMode="auto">
          <a:xfrm>
            <a:off x="7772400" y="3429000"/>
            <a:ext cx="0" cy="304800"/>
          </a:xfrm>
          <a:prstGeom prst="line">
            <a:avLst/>
          </a:prstGeom>
          <a:noFill/>
          <a:ln w="9525">
            <a:solidFill>
              <a:schemeClr val="tx1"/>
            </a:solidFill>
            <a:round/>
            <a:headEnd/>
            <a:tailEnd/>
          </a:ln>
          <a:effectLst/>
        </p:spPr>
        <p:txBody>
          <a:bodyPr/>
          <a:lstStyle/>
          <a:p>
            <a:endParaRPr lang="en-US"/>
          </a:p>
        </p:txBody>
      </p:sp>
      <p:sp>
        <p:nvSpPr>
          <p:cNvPr id="143376" name="Rectangle 16"/>
          <p:cNvSpPr>
            <a:spLocks noChangeArrowheads="1"/>
          </p:cNvSpPr>
          <p:nvPr/>
        </p:nvSpPr>
        <p:spPr bwMode="auto">
          <a:xfrm>
            <a:off x="4191000" y="4953000"/>
            <a:ext cx="1066800" cy="609600"/>
          </a:xfrm>
          <a:prstGeom prst="rect">
            <a:avLst/>
          </a:prstGeom>
          <a:solidFill>
            <a:schemeClr val="accent1"/>
          </a:solidFill>
          <a:ln w="9525">
            <a:solidFill>
              <a:schemeClr val="tx1"/>
            </a:solidFill>
            <a:miter lim="800000"/>
            <a:headEnd/>
            <a:tailEnd/>
          </a:ln>
          <a:effectLst/>
        </p:spPr>
        <p:txBody>
          <a:bodyPr wrap="none" anchor="ctr"/>
          <a:lstStyle/>
          <a:p>
            <a:pPr eaLnBrk="0" hangingPunct="0"/>
            <a:r>
              <a:rPr lang="en-US" b="0">
                <a:latin typeface="Tahoma" pitchFamily="34" charset="0"/>
              </a:rPr>
              <a:t>Half-time</a:t>
            </a:r>
          </a:p>
          <a:p>
            <a:pPr eaLnBrk="0" hangingPunct="0"/>
            <a:r>
              <a:rPr lang="en-US" b="0">
                <a:latin typeface="Tahoma" pitchFamily="34" charset="0"/>
              </a:rPr>
              <a:t>Employee</a:t>
            </a:r>
          </a:p>
        </p:txBody>
      </p:sp>
      <p:sp>
        <p:nvSpPr>
          <p:cNvPr id="143377" name="Rectangle 17"/>
          <p:cNvSpPr>
            <a:spLocks noChangeArrowheads="1"/>
          </p:cNvSpPr>
          <p:nvPr/>
        </p:nvSpPr>
        <p:spPr bwMode="auto">
          <a:xfrm>
            <a:off x="381000" y="5791200"/>
            <a:ext cx="1066800" cy="609600"/>
          </a:xfrm>
          <a:prstGeom prst="rect">
            <a:avLst/>
          </a:prstGeom>
          <a:solidFill>
            <a:schemeClr val="accent1"/>
          </a:solidFill>
          <a:ln w="9525">
            <a:solidFill>
              <a:schemeClr val="tx1"/>
            </a:solidFill>
            <a:miter lim="800000"/>
            <a:headEnd/>
            <a:tailEnd/>
          </a:ln>
          <a:effectLst/>
        </p:spPr>
        <p:txBody>
          <a:bodyPr wrap="none" anchor="ctr"/>
          <a:lstStyle/>
          <a:p>
            <a:pPr eaLnBrk="0" hangingPunct="0"/>
            <a:r>
              <a:rPr lang="en-US" b="0">
                <a:latin typeface="Tahoma" pitchFamily="34" charset="0"/>
              </a:rPr>
              <a:t>Full-time</a:t>
            </a:r>
          </a:p>
          <a:p>
            <a:pPr eaLnBrk="0" hangingPunct="0"/>
            <a:r>
              <a:rPr lang="en-US" b="0">
                <a:latin typeface="Tahoma" pitchFamily="34" charset="0"/>
              </a:rPr>
              <a:t>Employee</a:t>
            </a:r>
          </a:p>
        </p:txBody>
      </p:sp>
      <p:sp>
        <p:nvSpPr>
          <p:cNvPr id="143378" name="Line 18"/>
          <p:cNvSpPr>
            <a:spLocks noChangeShapeType="1"/>
          </p:cNvSpPr>
          <p:nvPr/>
        </p:nvSpPr>
        <p:spPr bwMode="auto">
          <a:xfrm>
            <a:off x="1752600" y="4572000"/>
            <a:ext cx="0" cy="1600200"/>
          </a:xfrm>
          <a:prstGeom prst="line">
            <a:avLst/>
          </a:prstGeom>
          <a:noFill/>
          <a:ln w="9525">
            <a:solidFill>
              <a:schemeClr val="tx1"/>
            </a:solidFill>
            <a:round/>
            <a:headEnd/>
            <a:tailEnd/>
          </a:ln>
          <a:effectLst/>
        </p:spPr>
        <p:txBody>
          <a:bodyPr/>
          <a:lstStyle/>
          <a:p>
            <a:endParaRPr lang="en-US"/>
          </a:p>
        </p:txBody>
      </p:sp>
      <p:sp>
        <p:nvSpPr>
          <p:cNvPr id="143379" name="Line 19"/>
          <p:cNvSpPr>
            <a:spLocks noChangeShapeType="1"/>
          </p:cNvSpPr>
          <p:nvPr/>
        </p:nvSpPr>
        <p:spPr bwMode="auto">
          <a:xfrm flipH="1">
            <a:off x="1447800" y="5257800"/>
            <a:ext cx="304800" cy="0"/>
          </a:xfrm>
          <a:prstGeom prst="line">
            <a:avLst/>
          </a:prstGeom>
          <a:noFill/>
          <a:ln w="9525">
            <a:solidFill>
              <a:schemeClr val="tx1"/>
            </a:solidFill>
            <a:round/>
            <a:headEnd/>
            <a:tailEnd/>
          </a:ln>
          <a:effectLst/>
        </p:spPr>
        <p:txBody>
          <a:bodyPr/>
          <a:lstStyle/>
          <a:p>
            <a:endParaRPr lang="en-US"/>
          </a:p>
        </p:txBody>
      </p:sp>
      <p:sp>
        <p:nvSpPr>
          <p:cNvPr id="143380" name="Line 20"/>
          <p:cNvSpPr>
            <a:spLocks noChangeShapeType="1"/>
          </p:cNvSpPr>
          <p:nvPr/>
        </p:nvSpPr>
        <p:spPr bwMode="auto">
          <a:xfrm flipH="1">
            <a:off x="1447800" y="6172200"/>
            <a:ext cx="304800" cy="0"/>
          </a:xfrm>
          <a:prstGeom prst="line">
            <a:avLst/>
          </a:prstGeom>
          <a:noFill/>
          <a:ln w="9525">
            <a:solidFill>
              <a:schemeClr val="tx1"/>
            </a:solidFill>
            <a:round/>
            <a:headEnd/>
            <a:tailEnd/>
          </a:ln>
          <a:effectLst/>
        </p:spPr>
        <p:txBody>
          <a:bodyPr/>
          <a:lstStyle/>
          <a:p>
            <a:endParaRPr lang="en-US"/>
          </a:p>
        </p:txBody>
      </p:sp>
      <p:sp>
        <p:nvSpPr>
          <p:cNvPr id="143381" name="Rectangle 21"/>
          <p:cNvSpPr>
            <a:spLocks noChangeArrowheads="1"/>
          </p:cNvSpPr>
          <p:nvPr/>
        </p:nvSpPr>
        <p:spPr bwMode="auto">
          <a:xfrm>
            <a:off x="2819400" y="4953000"/>
            <a:ext cx="1066800" cy="609600"/>
          </a:xfrm>
          <a:prstGeom prst="rect">
            <a:avLst/>
          </a:prstGeom>
          <a:solidFill>
            <a:schemeClr val="accent1"/>
          </a:solidFill>
          <a:ln w="9525">
            <a:solidFill>
              <a:schemeClr val="tx1"/>
            </a:solidFill>
            <a:miter lim="800000"/>
            <a:headEnd/>
            <a:tailEnd/>
          </a:ln>
          <a:effectLst/>
        </p:spPr>
        <p:txBody>
          <a:bodyPr wrap="none" anchor="ctr"/>
          <a:lstStyle/>
          <a:p>
            <a:pPr eaLnBrk="0" hangingPunct="0"/>
            <a:r>
              <a:rPr lang="en-US" b="0">
                <a:latin typeface="Tahoma" pitchFamily="34" charset="0"/>
              </a:rPr>
              <a:t>Full-time</a:t>
            </a:r>
          </a:p>
          <a:p>
            <a:pPr eaLnBrk="0" hangingPunct="0"/>
            <a:r>
              <a:rPr lang="en-US" b="0">
                <a:latin typeface="Tahoma" pitchFamily="34" charset="0"/>
              </a:rPr>
              <a:t>Employee</a:t>
            </a:r>
          </a:p>
        </p:txBody>
      </p:sp>
      <p:sp>
        <p:nvSpPr>
          <p:cNvPr id="143382" name="Rectangle 22"/>
          <p:cNvSpPr>
            <a:spLocks noChangeArrowheads="1"/>
          </p:cNvSpPr>
          <p:nvPr/>
        </p:nvSpPr>
        <p:spPr bwMode="auto">
          <a:xfrm>
            <a:off x="4191000" y="5791200"/>
            <a:ext cx="1066800" cy="609600"/>
          </a:xfrm>
          <a:prstGeom prst="rect">
            <a:avLst/>
          </a:prstGeom>
          <a:solidFill>
            <a:schemeClr val="accent1"/>
          </a:solidFill>
          <a:ln w="9525">
            <a:solidFill>
              <a:schemeClr val="tx1"/>
            </a:solidFill>
            <a:miter lim="800000"/>
            <a:headEnd/>
            <a:tailEnd/>
          </a:ln>
          <a:effectLst/>
        </p:spPr>
        <p:txBody>
          <a:bodyPr wrap="none" anchor="ctr"/>
          <a:lstStyle/>
          <a:p>
            <a:pPr eaLnBrk="0" hangingPunct="0"/>
            <a:r>
              <a:rPr lang="en-US" b="0">
                <a:latin typeface="Tahoma" pitchFamily="34" charset="0"/>
              </a:rPr>
              <a:t>Half-time</a:t>
            </a:r>
          </a:p>
          <a:p>
            <a:pPr eaLnBrk="0" hangingPunct="0"/>
            <a:r>
              <a:rPr lang="en-US" b="0">
                <a:latin typeface="Tahoma" pitchFamily="34" charset="0"/>
              </a:rPr>
              <a:t>Employee</a:t>
            </a:r>
          </a:p>
        </p:txBody>
      </p:sp>
      <p:sp>
        <p:nvSpPr>
          <p:cNvPr id="143383" name="Rectangle 23"/>
          <p:cNvSpPr>
            <a:spLocks noChangeArrowheads="1"/>
          </p:cNvSpPr>
          <p:nvPr/>
        </p:nvSpPr>
        <p:spPr bwMode="auto">
          <a:xfrm>
            <a:off x="7696200" y="4953000"/>
            <a:ext cx="1066800" cy="609600"/>
          </a:xfrm>
          <a:prstGeom prst="rect">
            <a:avLst/>
          </a:prstGeom>
          <a:solidFill>
            <a:schemeClr val="accent1"/>
          </a:solidFill>
          <a:ln w="9525">
            <a:solidFill>
              <a:schemeClr val="tx1"/>
            </a:solidFill>
            <a:miter lim="800000"/>
            <a:headEnd/>
            <a:tailEnd/>
          </a:ln>
          <a:effectLst/>
        </p:spPr>
        <p:txBody>
          <a:bodyPr wrap="none" anchor="ctr"/>
          <a:lstStyle/>
          <a:p>
            <a:pPr eaLnBrk="0" hangingPunct="0"/>
            <a:r>
              <a:rPr lang="en-US" b="0">
                <a:latin typeface="Tahoma" pitchFamily="34" charset="0"/>
              </a:rPr>
              <a:t>Half-time</a:t>
            </a:r>
          </a:p>
          <a:p>
            <a:pPr eaLnBrk="0" hangingPunct="0"/>
            <a:r>
              <a:rPr lang="en-US" b="0">
                <a:latin typeface="Tahoma" pitchFamily="34" charset="0"/>
              </a:rPr>
              <a:t>Employee</a:t>
            </a:r>
          </a:p>
        </p:txBody>
      </p:sp>
      <p:sp>
        <p:nvSpPr>
          <p:cNvPr id="143384" name="Rectangle 24"/>
          <p:cNvSpPr>
            <a:spLocks noChangeArrowheads="1"/>
          </p:cNvSpPr>
          <p:nvPr/>
        </p:nvSpPr>
        <p:spPr bwMode="auto">
          <a:xfrm>
            <a:off x="7696200" y="5791200"/>
            <a:ext cx="1066800" cy="609600"/>
          </a:xfrm>
          <a:prstGeom prst="rect">
            <a:avLst/>
          </a:prstGeom>
          <a:solidFill>
            <a:schemeClr val="accent1"/>
          </a:solidFill>
          <a:ln w="9525">
            <a:solidFill>
              <a:schemeClr val="tx1"/>
            </a:solidFill>
            <a:miter lim="800000"/>
            <a:headEnd/>
            <a:tailEnd/>
          </a:ln>
          <a:effectLst/>
        </p:spPr>
        <p:txBody>
          <a:bodyPr wrap="none" anchor="ctr"/>
          <a:lstStyle/>
          <a:p>
            <a:pPr eaLnBrk="0" hangingPunct="0"/>
            <a:r>
              <a:rPr lang="en-US" b="0">
                <a:latin typeface="Tahoma" pitchFamily="34" charset="0"/>
              </a:rPr>
              <a:t>Half-time</a:t>
            </a:r>
          </a:p>
          <a:p>
            <a:pPr eaLnBrk="0" hangingPunct="0"/>
            <a:r>
              <a:rPr lang="en-US" b="0">
                <a:latin typeface="Tahoma" pitchFamily="34" charset="0"/>
              </a:rPr>
              <a:t>Employee</a:t>
            </a:r>
          </a:p>
        </p:txBody>
      </p:sp>
      <p:sp>
        <p:nvSpPr>
          <p:cNvPr id="143385" name="Rectangle 25"/>
          <p:cNvSpPr>
            <a:spLocks noChangeArrowheads="1"/>
          </p:cNvSpPr>
          <p:nvPr/>
        </p:nvSpPr>
        <p:spPr bwMode="auto">
          <a:xfrm>
            <a:off x="6248400" y="5791200"/>
            <a:ext cx="1066800" cy="609600"/>
          </a:xfrm>
          <a:prstGeom prst="rect">
            <a:avLst/>
          </a:prstGeom>
          <a:solidFill>
            <a:schemeClr val="accent1"/>
          </a:solidFill>
          <a:ln w="9525">
            <a:solidFill>
              <a:schemeClr val="tx1"/>
            </a:solidFill>
            <a:miter lim="800000"/>
            <a:headEnd/>
            <a:tailEnd/>
          </a:ln>
          <a:effectLst/>
        </p:spPr>
        <p:txBody>
          <a:bodyPr wrap="none" anchor="ctr"/>
          <a:lstStyle/>
          <a:p>
            <a:pPr eaLnBrk="0" hangingPunct="0"/>
            <a:r>
              <a:rPr lang="en-US" b="0">
                <a:latin typeface="Tahoma" pitchFamily="34" charset="0"/>
              </a:rPr>
              <a:t>Half-time</a:t>
            </a:r>
          </a:p>
          <a:p>
            <a:pPr eaLnBrk="0" hangingPunct="0"/>
            <a:r>
              <a:rPr lang="en-US" b="0">
                <a:latin typeface="Tahoma" pitchFamily="34" charset="0"/>
              </a:rPr>
              <a:t>Employee</a:t>
            </a:r>
          </a:p>
        </p:txBody>
      </p:sp>
      <p:sp>
        <p:nvSpPr>
          <p:cNvPr id="143386" name="Line 26"/>
          <p:cNvSpPr>
            <a:spLocks noChangeShapeType="1"/>
          </p:cNvSpPr>
          <p:nvPr/>
        </p:nvSpPr>
        <p:spPr bwMode="auto">
          <a:xfrm>
            <a:off x="7467600" y="4495800"/>
            <a:ext cx="0" cy="1676400"/>
          </a:xfrm>
          <a:prstGeom prst="line">
            <a:avLst/>
          </a:prstGeom>
          <a:noFill/>
          <a:ln w="9525">
            <a:solidFill>
              <a:schemeClr val="tx1"/>
            </a:solidFill>
            <a:round/>
            <a:headEnd/>
            <a:tailEnd/>
          </a:ln>
          <a:effectLst/>
        </p:spPr>
        <p:txBody>
          <a:bodyPr/>
          <a:lstStyle/>
          <a:p>
            <a:endParaRPr lang="en-US"/>
          </a:p>
        </p:txBody>
      </p:sp>
      <p:sp>
        <p:nvSpPr>
          <p:cNvPr id="143387" name="Line 27"/>
          <p:cNvSpPr>
            <a:spLocks noChangeShapeType="1"/>
          </p:cNvSpPr>
          <p:nvPr/>
        </p:nvSpPr>
        <p:spPr bwMode="auto">
          <a:xfrm>
            <a:off x="4038600" y="4495800"/>
            <a:ext cx="0" cy="1676400"/>
          </a:xfrm>
          <a:prstGeom prst="line">
            <a:avLst/>
          </a:prstGeom>
          <a:noFill/>
          <a:ln w="9525">
            <a:solidFill>
              <a:schemeClr val="tx1"/>
            </a:solidFill>
            <a:round/>
            <a:headEnd/>
            <a:tailEnd/>
          </a:ln>
          <a:effectLst/>
        </p:spPr>
        <p:txBody>
          <a:bodyPr/>
          <a:lstStyle/>
          <a:p>
            <a:endParaRPr lang="en-US"/>
          </a:p>
        </p:txBody>
      </p:sp>
      <p:sp>
        <p:nvSpPr>
          <p:cNvPr id="143388" name="Line 28"/>
          <p:cNvSpPr>
            <a:spLocks noChangeShapeType="1"/>
          </p:cNvSpPr>
          <p:nvPr/>
        </p:nvSpPr>
        <p:spPr bwMode="auto">
          <a:xfrm>
            <a:off x="3886200" y="5257800"/>
            <a:ext cx="304800" cy="0"/>
          </a:xfrm>
          <a:prstGeom prst="line">
            <a:avLst/>
          </a:prstGeom>
          <a:noFill/>
          <a:ln w="9525">
            <a:solidFill>
              <a:schemeClr val="tx1"/>
            </a:solidFill>
            <a:round/>
            <a:headEnd/>
            <a:tailEnd/>
          </a:ln>
          <a:effectLst/>
        </p:spPr>
        <p:txBody>
          <a:bodyPr/>
          <a:lstStyle/>
          <a:p>
            <a:endParaRPr lang="en-US"/>
          </a:p>
        </p:txBody>
      </p:sp>
      <p:sp>
        <p:nvSpPr>
          <p:cNvPr id="143389" name="Line 29"/>
          <p:cNvSpPr>
            <a:spLocks noChangeShapeType="1"/>
          </p:cNvSpPr>
          <p:nvPr/>
        </p:nvSpPr>
        <p:spPr bwMode="auto">
          <a:xfrm>
            <a:off x="4038600" y="6172200"/>
            <a:ext cx="152400" cy="0"/>
          </a:xfrm>
          <a:prstGeom prst="line">
            <a:avLst/>
          </a:prstGeom>
          <a:noFill/>
          <a:ln w="9525">
            <a:solidFill>
              <a:schemeClr val="tx1"/>
            </a:solidFill>
            <a:round/>
            <a:headEnd/>
            <a:tailEnd/>
          </a:ln>
          <a:effectLst/>
        </p:spPr>
        <p:txBody>
          <a:bodyPr/>
          <a:lstStyle/>
          <a:p>
            <a:endParaRPr lang="en-US"/>
          </a:p>
        </p:txBody>
      </p:sp>
      <p:sp>
        <p:nvSpPr>
          <p:cNvPr id="143390" name="Line 30"/>
          <p:cNvSpPr>
            <a:spLocks noChangeShapeType="1"/>
          </p:cNvSpPr>
          <p:nvPr/>
        </p:nvSpPr>
        <p:spPr bwMode="auto">
          <a:xfrm>
            <a:off x="7315200" y="5257800"/>
            <a:ext cx="381000" cy="0"/>
          </a:xfrm>
          <a:prstGeom prst="line">
            <a:avLst/>
          </a:prstGeom>
          <a:noFill/>
          <a:ln w="9525">
            <a:solidFill>
              <a:schemeClr val="tx1"/>
            </a:solidFill>
            <a:round/>
            <a:headEnd/>
            <a:tailEnd/>
          </a:ln>
          <a:effectLst/>
        </p:spPr>
        <p:txBody>
          <a:bodyPr/>
          <a:lstStyle/>
          <a:p>
            <a:endParaRPr lang="en-US"/>
          </a:p>
        </p:txBody>
      </p:sp>
      <p:sp>
        <p:nvSpPr>
          <p:cNvPr id="143391" name="Line 31"/>
          <p:cNvSpPr>
            <a:spLocks noChangeShapeType="1"/>
          </p:cNvSpPr>
          <p:nvPr/>
        </p:nvSpPr>
        <p:spPr bwMode="auto">
          <a:xfrm>
            <a:off x="7315200" y="6172200"/>
            <a:ext cx="3810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p:txBody>
          <a:bodyPr/>
          <a:lstStyle/>
          <a:p>
            <a:r>
              <a:rPr lang="en-US"/>
              <a:t>Staffing Does Not Meet the “</a:t>
            </a:r>
            <a:r>
              <a:rPr lang="en-US" u="sng"/>
              <a:t>Two or more</a:t>
            </a:r>
            <a:r>
              <a:rPr lang="en-US"/>
              <a:t>” Requirement</a:t>
            </a:r>
          </a:p>
        </p:txBody>
      </p:sp>
      <p:graphicFrame>
        <p:nvGraphicFramePr>
          <p:cNvPr id="144387" name="Organization Chart 3"/>
          <p:cNvGraphicFramePr>
            <a:graphicFrameLocks/>
          </p:cNvGraphicFramePr>
          <p:nvPr>
            <p:ph type="dgm" idx="1"/>
          </p:nvPr>
        </p:nvGraphicFramePr>
        <p:xfrm>
          <a:off x="381000" y="2133600"/>
          <a:ext cx="7772400" cy="4114800"/>
        </p:xfrm>
        <a:graphic>
          <a:graphicData uri="http://schemas.openxmlformats.org/drawingml/2006/compatibility">
            <com:legacyDrawing xmlns:com="http://schemas.openxmlformats.org/drawingml/2006/compatibility" spid="_x0000_s144387"/>
          </a:graphicData>
        </a:graphic>
      </p:graphicFrame>
      <p:sp>
        <p:nvSpPr>
          <p:cNvPr id="144392" name="Rectangle 8"/>
          <p:cNvSpPr>
            <a:spLocks noChangeArrowheads="1"/>
          </p:cNvSpPr>
          <p:nvPr/>
        </p:nvSpPr>
        <p:spPr bwMode="auto">
          <a:xfrm>
            <a:off x="3886200" y="3886200"/>
            <a:ext cx="1066800" cy="609600"/>
          </a:xfrm>
          <a:prstGeom prst="rect">
            <a:avLst/>
          </a:prstGeom>
          <a:solidFill>
            <a:schemeClr val="accent1"/>
          </a:solidFill>
          <a:ln w="9525">
            <a:solidFill>
              <a:schemeClr val="tx1"/>
            </a:solidFill>
            <a:miter lim="800000"/>
            <a:headEnd/>
            <a:tailEnd/>
          </a:ln>
          <a:effectLst/>
        </p:spPr>
        <p:txBody>
          <a:bodyPr wrap="none" anchor="ctr"/>
          <a:lstStyle/>
          <a:p>
            <a:pPr eaLnBrk="0" hangingPunct="0"/>
            <a:r>
              <a:rPr lang="en-US" b="0">
                <a:latin typeface="Tahoma" pitchFamily="34" charset="0"/>
              </a:rPr>
              <a:t>Full-time</a:t>
            </a:r>
          </a:p>
          <a:p>
            <a:pPr eaLnBrk="0" hangingPunct="0"/>
            <a:r>
              <a:rPr lang="en-US" b="0">
                <a:latin typeface="Tahoma" pitchFamily="34" charset="0"/>
              </a:rPr>
              <a:t>Employee</a:t>
            </a:r>
          </a:p>
        </p:txBody>
      </p:sp>
      <p:sp>
        <p:nvSpPr>
          <p:cNvPr id="144393" name="Rectangle 9"/>
          <p:cNvSpPr>
            <a:spLocks noChangeArrowheads="1"/>
          </p:cNvSpPr>
          <p:nvPr/>
        </p:nvSpPr>
        <p:spPr bwMode="auto">
          <a:xfrm>
            <a:off x="5715000" y="3962400"/>
            <a:ext cx="1066800" cy="609600"/>
          </a:xfrm>
          <a:prstGeom prst="rect">
            <a:avLst/>
          </a:prstGeom>
          <a:solidFill>
            <a:schemeClr val="accent1"/>
          </a:solidFill>
          <a:ln w="9525">
            <a:solidFill>
              <a:schemeClr val="tx1"/>
            </a:solidFill>
            <a:miter lim="800000"/>
            <a:headEnd/>
            <a:tailEnd/>
          </a:ln>
          <a:effectLst/>
        </p:spPr>
        <p:txBody>
          <a:bodyPr wrap="none" anchor="ctr"/>
          <a:lstStyle/>
          <a:p>
            <a:pPr eaLnBrk="0" hangingPunct="0"/>
            <a:r>
              <a:rPr lang="en-US" b="0">
                <a:latin typeface="Tahoma" pitchFamily="34" charset="0"/>
              </a:rPr>
              <a:t>Full-time</a:t>
            </a:r>
          </a:p>
          <a:p>
            <a:pPr eaLnBrk="0" hangingPunct="0"/>
            <a:r>
              <a:rPr lang="en-US" b="0">
                <a:latin typeface="Tahoma" pitchFamily="34" charset="0"/>
              </a:rPr>
              <a:t>Employee</a:t>
            </a:r>
          </a:p>
        </p:txBody>
      </p:sp>
      <p:sp>
        <p:nvSpPr>
          <p:cNvPr id="144394" name="Line 10"/>
          <p:cNvSpPr>
            <a:spLocks noChangeShapeType="1"/>
          </p:cNvSpPr>
          <p:nvPr/>
        </p:nvSpPr>
        <p:spPr bwMode="auto">
          <a:xfrm>
            <a:off x="3581400" y="3352800"/>
            <a:ext cx="762000" cy="533400"/>
          </a:xfrm>
          <a:prstGeom prst="line">
            <a:avLst/>
          </a:prstGeom>
          <a:noFill/>
          <a:ln w="9525">
            <a:solidFill>
              <a:schemeClr val="tx1"/>
            </a:solidFill>
            <a:round/>
            <a:headEnd/>
            <a:tailEnd/>
          </a:ln>
          <a:effectLst/>
        </p:spPr>
        <p:txBody>
          <a:bodyPr/>
          <a:lstStyle/>
          <a:p>
            <a:endParaRPr lang="en-US"/>
          </a:p>
        </p:txBody>
      </p:sp>
      <p:sp>
        <p:nvSpPr>
          <p:cNvPr id="144395" name="Line 11"/>
          <p:cNvSpPr>
            <a:spLocks noChangeShapeType="1"/>
          </p:cNvSpPr>
          <p:nvPr/>
        </p:nvSpPr>
        <p:spPr bwMode="auto">
          <a:xfrm flipH="1">
            <a:off x="4343400" y="3352800"/>
            <a:ext cx="914400" cy="533400"/>
          </a:xfrm>
          <a:prstGeom prst="line">
            <a:avLst/>
          </a:prstGeom>
          <a:noFill/>
          <a:ln w="9525">
            <a:solidFill>
              <a:schemeClr val="tx1"/>
            </a:solidFill>
            <a:round/>
            <a:headEnd/>
            <a:tailEnd/>
          </a:ln>
          <a:effectLst/>
        </p:spPr>
        <p:txBody>
          <a:bodyPr/>
          <a:lstStyle/>
          <a:p>
            <a:endParaRPr lang="en-US"/>
          </a:p>
        </p:txBody>
      </p:sp>
      <p:sp>
        <p:nvSpPr>
          <p:cNvPr id="144396" name="Line 12"/>
          <p:cNvSpPr>
            <a:spLocks noChangeShapeType="1"/>
          </p:cNvSpPr>
          <p:nvPr/>
        </p:nvSpPr>
        <p:spPr bwMode="auto">
          <a:xfrm>
            <a:off x="2667000" y="3352800"/>
            <a:ext cx="0" cy="533400"/>
          </a:xfrm>
          <a:prstGeom prst="line">
            <a:avLst/>
          </a:prstGeom>
          <a:noFill/>
          <a:ln w="9525">
            <a:solidFill>
              <a:schemeClr val="tx1"/>
            </a:solidFill>
            <a:round/>
            <a:headEnd/>
            <a:tailEnd/>
          </a:ln>
          <a:effectLst/>
        </p:spPr>
        <p:txBody>
          <a:bodyPr/>
          <a:lstStyle/>
          <a:p>
            <a:endParaRPr lang="en-US"/>
          </a:p>
        </p:txBody>
      </p:sp>
      <p:sp>
        <p:nvSpPr>
          <p:cNvPr id="144397" name="Line 13"/>
          <p:cNvSpPr>
            <a:spLocks noChangeShapeType="1"/>
          </p:cNvSpPr>
          <p:nvPr/>
        </p:nvSpPr>
        <p:spPr bwMode="auto">
          <a:xfrm>
            <a:off x="6248400" y="3352800"/>
            <a:ext cx="0" cy="60960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r>
              <a:rPr lang="en-US"/>
              <a:t>Particular Weight</a:t>
            </a:r>
          </a:p>
        </p:txBody>
      </p:sp>
      <p:sp>
        <p:nvSpPr>
          <p:cNvPr id="103427" name="Rectangle 3"/>
          <p:cNvSpPr>
            <a:spLocks noGrp="1" noChangeArrowheads="1"/>
          </p:cNvSpPr>
          <p:nvPr>
            <p:ph type="body" idx="1"/>
          </p:nvPr>
        </p:nvSpPr>
        <p:spPr/>
        <p:txBody>
          <a:bodyPr/>
          <a:lstStyle/>
          <a:p>
            <a:r>
              <a:rPr lang="en-US" sz="3200"/>
              <a:t>Factors include, but are not limited to:</a:t>
            </a:r>
          </a:p>
          <a:p>
            <a:pPr lvl="1"/>
            <a:r>
              <a:rPr lang="en-US" sz="2800"/>
              <a:t>Whether it is part of the employee’s job duties to make suggestions and recommendations</a:t>
            </a:r>
          </a:p>
          <a:p>
            <a:pPr lvl="1"/>
            <a:r>
              <a:rPr lang="en-US" sz="2800"/>
              <a:t>The frequency with which suggestions and recommendations are made or requested</a:t>
            </a:r>
          </a:p>
          <a:p>
            <a:pPr lvl="1"/>
            <a:r>
              <a:rPr lang="en-US" sz="2800"/>
              <a:t>The frequency with which the employee’s suggestions and recommendations are relied upon</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ChangeArrowheads="1"/>
          </p:cNvSpPr>
          <p:nvPr>
            <p:ph type="title"/>
          </p:nvPr>
        </p:nvSpPr>
        <p:spPr/>
        <p:txBody>
          <a:bodyPr/>
          <a:lstStyle/>
          <a:p>
            <a:r>
              <a:rPr lang="en-US"/>
              <a:t>Particular Weight</a:t>
            </a:r>
          </a:p>
        </p:txBody>
      </p:sp>
      <p:sp>
        <p:nvSpPr>
          <p:cNvPr id="174083" name="Rectangle 3"/>
          <p:cNvSpPr>
            <a:spLocks noGrp="1" noChangeArrowheads="1"/>
          </p:cNvSpPr>
          <p:nvPr>
            <p:ph type="body" idx="1"/>
          </p:nvPr>
        </p:nvSpPr>
        <p:spPr/>
        <p:txBody>
          <a:bodyPr/>
          <a:lstStyle/>
          <a:p>
            <a:r>
              <a:rPr lang="en-US"/>
              <a:t>Suggestions and recommendations may be reviewed by a higher level manager</a:t>
            </a:r>
          </a:p>
          <a:p>
            <a:r>
              <a:rPr lang="en-US"/>
              <a:t>The exempt executive need not have authority to make the ultimate decision</a:t>
            </a:r>
          </a:p>
          <a:p>
            <a:r>
              <a:rPr lang="en-US"/>
              <a:t>Making an occasional suggestion regarding a change in status of a co-worker does not meet the “particular weight” standard</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en-US"/>
              <a:t>Concurrent Duties</a:t>
            </a:r>
          </a:p>
        </p:txBody>
      </p:sp>
      <p:sp>
        <p:nvSpPr>
          <p:cNvPr id="104451" name="Rectangle 3"/>
          <p:cNvSpPr>
            <a:spLocks noGrp="1" noChangeArrowheads="1"/>
          </p:cNvSpPr>
          <p:nvPr>
            <p:ph type="body" idx="1"/>
          </p:nvPr>
        </p:nvSpPr>
        <p:spPr/>
        <p:txBody>
          <a:bodyPr/>
          <a:lstStyle/>
          <a:p>
            <a:pPr>
              <a:lnSpc>
                <a:spcPct val="90000"/>
              </a:lnSpc>
            </a:pPr>
            <a:r>
              <a:rPr lang="en-US"/>
              <a:t>Concurrent performance of exempt and nonexempt work does not automatically disqualify an employee from exemption</a:t>
            </a:r>
          </a:p>
          <a:p>
            <a:pPr>
              <a:lnSpc>
                <a:spcPct val="90000"/>
              </a:lnSpc>
            </a:pPr>
            <a:r>
              <a:rPr lang="en-US"/>
              <a:t>Exempt executives generally decide when to perform nonexempt duties and remain responsible for the success or failure of business operations</a:t>
            </a:r>
          </a:p>
          <a:p>
            <a:pPr>
              <a:lnSpc>
                <a:spcPct val="90000"/>
              </a:lnSpc>
            </a:pPr>
            <a:r>
              <a:rPr lang="en-US"/>
              <a:t>Nonexempt employees generally are directed by a supervisor to perform the exempt work or perform the exempt work for defined time periods</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r>
              <a:rPr lang="en-US"/>
              <a:t>20% Owner Executives</a:t>
            </a:r>
          </a:p>
        </p:txBody>
      </p:sp>
      <p:sp>
        <p:nvSpPr>
          <p:cNvPr id="105475" name="Rectangle 3"/>
          <p:cNvSpPr>
            <a:spLocks noGrp="1" noChangeArrowheads="1"/>
          </p:cNvSpPr>
          <p:nvPr>
            <p:ph type="body" idx="1"/>
          </p:nvPr>
        </p:nvSpPr>
        <p:spPr/>
        <p:txBody>
          <a:bodyPr/>
          <a:lstStyle/>
          <a:p>
            <a:r>
              <a:rPr lang="en-US"/>
              <a:t>The executive exemption also includes employees who:</a:t>
            </a:r>
          </a:p>
          <a:p>
            <a:pPr lvl="1"/>
            <a:r>
              <a:rPr lang="en-US"/>
              <a:t>own at least a bona fide 20-percent equity interest in the enterprise; and </a:t>
            </a:r>
          </a:p>
          <a:p>
            <a:pPr lvl="1"/>
            <a:r>
              <a:rPr lang="en-US"/>
              <a:t>are actively engaged in management of the enterprise.</a:t>
            </a:r>
          </a:p>
          <a:p>
            <a:r>
              <a:rPr lang="en-US"/>
              <a:t>The salary level and salary basis requirements do not apply to 20% owner executives.</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80" name="Rectangle 4"/>
          <p:cNvSpPr>
            <a:spLocks noGrp="1" noChangeArrowheads="1"/>
          </p:cNvSpPr>
          <p:nvPr>
            <p:ph type="title"/>
          </p:nvPr>
        </p:nvSpPr>
        <p:spPr/>
        <p:txBody>
          <a:bodyPr/>
          <a:lstStyle/>
          <a:p>
            <a:r>
              <a:rPr lang="en-US"/>
              <a:t>Review</a:t>
            </a:r>
          </a:p>
        </p:txBody>
      </p:sp>
      <p:sp>
        <p:nvSpPr>
          <p:cNvPr id="254981" name="Rectangle 5"/>
          <p:cNvSpPr>
            <a:spLocks noGrp="1" noChangeArrowheads="1"/>
          </p:cNvSpPr>
          <p:nvPr>
            <p:ph type="body" idx="1"/>
          </p:nvPr>
        </p:nvSpPr>
        <p:spPr/>
        <p:txBody>
          <a:bodyPr/>
          <a:lstStyle/>
          <a:p>
            <a:r>
              <a:rPr lang="en-US"/>
              <a:t>Duties requirements for executive exemption:</a:t>
            </a:r>
          </a:p>
          <a:p>
            <a:pPr lvl="1"/>
            <a:r>
              <a:rPr lang="en-US"/>
              <a:t>Primary duty of management;</a:t>
            </a:r>
          </a:p>
          <a:p>
            <a:pPr lvl="1"/>
            <a:r>
              <a:rPr lang="en-US"/>
              <a:t>Customarily and regularly directs the work of two or more other employees; and</a:t>
            </a:r>
          </a:p>
          <a:p>
            <a:pPr lvl="1"/>
            <a:r>
              <a:rPr lang="en-US"/>
              <a:t>Authority to hire or fire or having suggestions and recommendations as to hiring, firing, advancement promotion or any other change of status to other employees be given particular weight.</a:t>
            </a:r>
          </a:p>
          <a:p>
            <a:r>
              <a:rPr lang="en-US"/>
              <a:t>The executive exemption also applies to 20% owners who are actively engaged in management.</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ctrTitle"/>
          </p:nvPr>
        </p:nvSpPr>
        <p:spPr/>
        <p:txBody>
          <a:bodyPr/>
          <a:lstStyle/>
          <a:p>
            <a:r>
              <a:rPr lang="en-US" sz="3600"/>
              <a:t>Administrative Duties</a:t>
            </a:r>
          </a:p>
        </p:txBody>
      </p:sp>
      <p:sp>
        <p:nvSpPr>
          <p:cNvPr id="227331"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p:nvPr>
        </p:nvSpPr>
        <p:spPr/>
        <p:txBody>
          <a:bodyPr/>
          <a:lstStyle/>
          <a:p>
            <a:r>
              <a:rPr lang="en-US"/>
              <a:t>Administrative Duties</a:t>
            </a:r>
          </a:p>
        </p:txBody>
      </p:sp>
      <p:sp>
        <p:nvSpPr>
          <p:cNvPr id="230403" name="Rectangle 3"/>
          <p:cNvSpPr>
            <a:spLocks noGrp="1" noChangeArrowheads="1"/>
          </p:cNvSpPr>
          <p:nvPr>
            <p:ph type="body" idx="1"/>
          </p:nvPr>
        </p:nvSpPr>
        <p:spPr/>
        <p:txBody>
          <a:bodyPr/>
          <a:lstStyle/>
          <a:p>
            <a:r>
              <a:rPr lang="en-US"/>
              <a:t>Whose </a:t>
            </a:r>
            <a:r>
              <a:rPr lang="en-US" u="sng"/>
              <a:t>primary duty</a:t>
            </a:r>
            <a:r>
              <a:rPr lang="en-US"/>
              <a:t> is the performance of office or non-manual work directly related to the</a:t>
            </a:r>
            <a:r>
              <a:rPr lang="en-US" u="sng"/>
              <a:t> management or general business operations</a:t>
            </a:r>
            <a:r>
              <a:rPr lang="en-US"/>
              <a:t> of the employer or the </a:t>
            </a:r>
            <a:r>
              <a:rPr lang="en-US" u="sng"/>
              <a:t>employer’s customers</a:t>
            </a:r>
            <a:r>
              <a:rPr lang="en-US"/>
              <a:t>; and</a:t>
            </a:r>
          </a:p>
          <a:p>
            <a:r>
              <a:rPr lang="en-US"/>
              <a:t>Whose primary duty includes the exercise of </a:t>
            </a:r>
            <a:r>
              <a:rPr lang="en-US" u="sng"/>
              <a:t>discretion and independent judgment</a:t>
            </a:r>
            <a:r>
              <a:rPr lang="en-US"/>
              <a:t> with respect to matters of significance.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6" name="Rectangle 4"/>
          <p:cNvSpPr>
            <a:spLocks noGrp="1" noChangeArrowheads="1"/>
          </p:cNvSpPr>
          <p:nvPr>
            <p:ph type="ctrTitle"/>
          </p:nvPr>
        </p:nvSpPr>
        <p:spPr/>
        <p:txBody>
          <a:bodyPr/>
          <a:lstStyle/>
          <a:p>
            <a:r>
              <a:rPr lang="en-US"/>
              <a:t>Salary Level</a:t>
            </a:r>
          </a:p>
        </p:txBody>
      </p:sp>
      <p:sp>
        <p:nvSpPr>
          <p:cNvPr id="192517" name="Rectangle 5"/>
          <p:cNvSpPr>
            <a:spLocks noGrp="1" noChangeArrowheads="1"/>
          </p:cNvSpPr>
          <p:nvPr>
            <p:ph type="subTitle" idx="1"/>
          </p:nvPr>
        </p:nvSpPr>
        <p:spPr/>
        <p:txBody>
          <a:bodyPr/>
          <a:lstStyle/>
          <a:p>
            <a:endParaRPr 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2"/>
          <p:cNvSpPr>
            <a:spLocks noGrp="1" noChangeArrowheads="1"/>
          </p:cNvSpPr>
          <p:nvPr>
            <p:ph type="title"/>
          </p:nvPr>
        </p:nvSpPr>
        <p:spPr/>
        <p:txBody>
          <a:bodyPr/>
          <a:lstStyle/>
          <a:p>
            <a:r>
              <a:rPr lang="en-US" sz="3200"/>
              <a:t>Management or General Business Operations</a:t>
            </a:r>
          </a:p>
        </p:txBody>
      </p:sp>
      <p:sp>
        <p:nvSpPr>
          <p:cNvPr id="235523" name="Rectangle 3"/>
          <p:cNvSpPr>
            <a:spLocks noGrp="1" noChangeArrowheads="1"/>
          </p:cNvSpPr>
          <p:nvPr>
            <p:ph type="body" idx="1"/>
          </p:nvPr>
        </p:nvSpPr>
        <p:spPr/>
        <p:txBody>
          <a:bodyPr/>
          <a:lstStyle/>
          <a:p>
            <a:r>
              <a:rPr lang="en-US" sz="3200"/>
              <a:t>Refers to the type of work performed by the employee</a:t>
            </a:r>
          </a:p>
          <a:p>
            <a:r>
              <a:rPr lang="en-US" sz="3200"/>
              <a:t>Work must be directly related to assisting with the running or servicing of the business</a:t>
            </a:r>
          </a:p>
          <a:p>
            <a:r>
              <a:rPr lang="en-US" sz="3200"/>
              <a:t>Does not include working on a manufacturing production line or selling a product in a retail or service establishment</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ChangeArrowheads="1"/>
          </p:cNvSpPr>
          <p:nvPr>
            <p:ph type="title"/>
          </p:nvPr>
        </p:nvSpPr>
        <p:spPr/>
        <p:txBody>
          <a:bodyPr/>
          <a:lstStyle/>
          <a:p>
            <a:r>
              <a:rPr lang="en-US" sz="3200"/>
              <a:t>Management or General Business Operations</a:t>
            </a:r>
          </a:p>
        </p:txBody>
      </p:sp>
      <p:sp>
        <p:nvSpPr>
          <p:cNvPr id="236547" name="Rectangle 3"/>
          <p:cNvSpPr>
            <a:spLocks noGrp="1" noChangeArrowheads="1"/>
          </p:cNvSpPr>
          <p:nvPr>
            <p:ph type="body" sz="half" idx="1"/>
          </p:nvPr>
        </p:nvSpPr>
        <p:spPr>
          <a:xfrm>
            <a:off x="609600" y="1798638"/>
            <a:ext cx="4038600" cy="4754562"/>
          </a:xfrm>
        </p:spPr>
        <p:txBody>
          <a:bodyPr/>
          <a:lstStyle/>
          <a:p>
            <a:pPr>
              <a:lnSpc>
                <a:spcPct val="90000"/>
              </a:lnSpc>
            </a:pPr>
            <a:r>
              <a:rPr lang="en-US" sz="2400"/>
              <a:t>Tax</a:t>
            </a:r>
          </a:p>
          <a:p>
            <a:pPr>
              <a:lnSpc>
                <a:spcPct val="90000"/>
              </a:lnSpc>
            </a:pPr>
            <a:r>
              <a:rPr lang="en-US" sz="2400"/>
              <a:t>Finance</a:t>
            </a:r>
          </a:p>
          <a:p>
            <a:pPr>
              <a:lnSpc>
                <a:spcPct val="90000"/>
              </a:lnSpc>
            </a:pPr>
            <a:r>
              <a:rPr lang="en-US" sz="2400"/>
              <a:t>Accounting</a:t>
            </a:r>
          </a:p>
          <a:p>
            <a:pPr>
              <a:lnSpc>
                <a:spcPct val="90000"/>
              </a:lnSpc>
            </a:pPr>
            <a:r>
              <a:rPr lang="en-US" sz="2400"/>
              <a:t>Budgeting</a:t>
            </a:r>
          </a:p>
          <a:p>
            <a:pPr>
              <a:lnSpc>
                <a:spcPct val="90000"/>
              </a:lnSpc>
            </a:pPr>
            <a:r>
              <a:rPr lang="en-US" sz="2400"/>
              <a:t>Auditing</a:t>
            </a:r>
          </a:p>
          <a:p>
            <a:pPr>
              <a:lnSpc>
                <a:spcPct val="90000"/>
              </a:lnSpc>
            </a:pPr>
            <a:r>
              <a:rPr lang="en-US" sz="2400"/>
              <a:t>Insurance</a:t>
            </a:r>
          </a:p>
          <a:p>
            <a:pPr>
              <a:lnSpc>
                <a:spcPct val="90000"/>
              </a:lnSpc>
            </a:pPr>
            <a:r>
              <a:rPr lang="en-US" sz="2400"/>
              <a:t>Quality Control</a:t>
            </a:r>
          </a:p>
          <a:p>
            <a:pPr>
              <a:lnSpc>
                <a:spcPct val="90000"/>
              </a:lnSpc>
            </a:pPr>
            <a:r>
              <a:rPr lang="en-US" sz="2400"/>
              <a:t>Purchasing</a:t>
            </a:r>
          </a:p>
          <a:p>
            <a:pPr>
              <a:lnSpc>
                <a:spcPct val="90000"/>
              </a:lnSpc>
            </a:pPr>
            <a:r>
              <a:rPr lang="en-US" sz="2400"/>
              <a:t>Procurement</a:t>
            </a:r>
          </a:p>
          <a:p>
            <a:pPr>
              <a:lnSpc>
                <a:spcPct val="90000"/>
              </a:lnSpc>
            </a:pPr>
            <a:r>
              <a:rPr lang="en-US" sz="2400"/>
              <a:t>Advertising</a:t>
            </a:r>
          </a:p>
          <a:p>
            <a:pPr>
              <a:lnSpc>
                <a:spcPct val="90000"/>
              </a:lnSpc>
            </a:pPr>
            <a:r>
              <a:rPr lang="en-US" sz="2400"/>
              <a:t>Marketing</a:t>
            </a:r>
          </a:p>
        </p:txBody>
      </p:sp>
      <p:sp>
        <p:nvSpPr>
          <p:cNvPr id="236548" name="Rectangle 4"/>
          <p:cNvSpPr>
            <a:spLocks noGrp="1" noChangeArrowheads="1"/>
          </p:cNvSpPr>
          <p:nvPr>
            <p:ph type="body" sz="half" idx="2"/>
          </p:nvPr>
        </p:nvSpPr>
        <p:spPr>
          <a:xfrm>
            <a:off x="4800600" y="1798638"/>
            <a:ext cx="4038600" cy="4754562"/>
          </a:xfrm>
        </p:spPr>
        <p:txBody>
          <a:bodyPr/>
          <a:lstStyle/>
          <a:p>
            <a:pPr>
              <a:lnSpc>
                <a:spcPct val="90000"/>
              </a:lnSpc>
            </a:pPr>
            <a:r>
              <a:rPr lang="en-US" sz="2400"/>
              <a:t>Research</a:t>
            </a:r>
          </a:p>
          <a:p>
            <a:pPr>
              <a:lnSpc>
                <a:spcPct val="90000"/>
              </a:lnSpc>
            </a:pPr>
            <a:r>
              <a:rPr lang="en-US" sz="2400"/>
              <a:t>Safety and Health</a:t>
            </a:r>
          </a:p>
          <a:p>
            <a:pPr>
              <a:lnSpc>
                <a:spcPct val="90000"/>
              </a:lnSpc>
            </a:pPr>
            <a:r>
              <a:rPr lang="en-US" sz="2400"/>
              <a:t>Human Resources</a:t>
            </a:r>
          </a:p>
          <a:p>
            <a:pPr>
              <a:lnSpc>
                <a:spcPct val="90000"/>
              </a:lnSpc>
            </a:pPr>
            <a:r>
              <a:rPr lang="en-US" sz="2400"/>
              <a:t>Employee Benefits</a:t>
            </a:r>
          </a:p>
          <a:p>
            <a:pPr>
              <a:lnSpc>
                <a:spcPct val="90000"/>
              </a:lnSpc>
            </a:pPr>
            <a:r>
              <a:rPr lang="en-US" sz="2400"/>
              <a:t>Labor Relations</a:t>
            </a:r>
          </a:p>
          <a:p>
            <a:pPr>
              <a:lnSpc>
                <a:spcPct val="90000"/>
              </a:lnSpc>
            </a:pPr>
            <a:r>
              <a:rPr lang="en-US" sz="2400"/>
              <a:t>Public and Government Relations</a:t>
            </a:r>
          </a:p>
          <a:p>
            <a:pPr>
              <a:lnSpc>
                <a:spcPct val="90000"/>
              </a:lnSpc>
            </a:pPr>
            <a:r>
              <a:rPr lang="en-US" sz="2400"/>
              <a:t>Legal and Regulatory Compliance</a:t>
            </a:r>
          </a:p>
          <a:p>
            <a:pPr>
              <a:lnSpc>
                <a:spcPct val="90000"/>
              </a:lnSpc>
            </a:pPr>
            <a:r>
              <a:rPr lang="en-US" sz="2400"/>
              <a:t>Computer Network, Internet and Database Administration</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2"/>
          <p:cNvSpPr>
            <a:spLocks noGrp="1" noChangeArrowheads="1"/>
          </p:cNvSpPr>
          <p:nvPr>
            <p:ph type="title"/>
          </p:nvPr>
        </p:nvSpPr>
        <p:spPr/>
        <p:txBody>
          <a:bodyPr/>
          <a:lstStyle/>
          <a:p>
            <a:r>
              <a:rPr lang="en-US"/>
              <a:t>Employers Customers</a:t>
            </a:r>
          </a:p>
        </p:txBody>
      </p:sp>
      <p:sp>
        <p:nvSpPr>
          <p:cNvPr id="237571" name="Rectangle 3"/>
          <p:cNvSpPr>
            <a:spLocks noGrp="1" noChangeArrowheads="1"/>
          </p:cNvSpPr>
          <p:nvPr>
            <p:ph type="body" idx="4294967295"/>
          </p:nvPr>
        </p:nvSpPr>
        <p:spPr>
          <a:xfrm>
            <a:off x="914400" y="1600200"/>
            <a:ext cx="8229600" cy="4525963"/>
          </a:xfrm>
        </p:spPr>
        <p:txBody>
          <a:bodyPr/>
          <a:lstStyle/>
          <a:p>
            <a:r>
              <a:rPr lang="en-US"/>
              <a:t>Employees acting as advisors or consultants to clients or customers</a:t>
            </a:r>
          </a:p>
          <a:p>
            <a:pPr>
              <a:buFontTx/>
              <a:buNone/>
            </a:pPr>
            <a:endParaRPr lang="en-US"/>
          </a:p>
          <a:p>
            <a:pPr>
              <a:buFontTx/>
              <a:buNone/>
            </a:pPr>
            <a:endParaRPr lang="en-US"/>
          </a:p>
        </p:txBody>
      </p:sp>
      <p:graphicFrame>
        <p:nvGraphicFramePr>
          <p:cNvPr id="237572" name="Organization Chart 4"/>
          <p:cNvGraphicFramePr>
            <a:graphicFrameLocks/>
          </p:cNvGraphicFramePr>
          <p:nvPr>
            <p:ph type="dgm" idx="1"/>
          </p:nvPr>
        </p:nvGraphicFramePr>
        <p:xfrm>
          <a:off x="457200" y="1905000"/>
          <a:ext cx="8229600" cy="4616450"/>
        </p:xfrm>
        <a:graphic>
          <a:graphicData uri="http://schemas.openxmlformats.org/drawingml/2006/compatibility">
            <com:legacyDrawing xmlns:com="http://schemas.openxmlformats.org/drawingml/2006/compatibility" spid="_x0000_s237572"/>
          </a:graphicData>
        </a:graphic>
      </p:graphicFrame>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2"/>
          <p:cNvSpPr>
            <a:spLocks noGrp="1" noChangeArrowheads="1"/>
          </p:cNvSpPr>
          <p:nvPr>
            <p:ph type="title"/>
          </p:nvPr>
        </p:nvSpPr>
        <p:spPr/>
        <p:txBody>
          <a:bodyPr/>
          <a:lstStyle/>
          <a:p>
            <a:r>
              <a:rPr lang="en-US"/>
              <a:t>Discretion and Independent Judgment</a:t>
            </a:r>
          </a:p>
        </p:txBody>
      </p:sp>
      <p:sp>
        <p:nvSpPr>
          <p:cNvPr id="239619" name="Rectangle 3"/>
          <p:cNvSpPr>
            <a:spLocks noGrp="1" noChangeArrowheads="1"/>
          </p:cNvSpPr>
          <p:nvPr>
            <p:ph type="body" idx="1"/>
          </p:nvPr>
        </p:nvSpPr>
        <p:spPr/>
        <p:txBody>
          <a:bodyPr/>
          <a:lstStyle/>
          <a:p>
            <a:pPr>
              <a:lnSpc>
                <a:spcPct val="90000"/>
              </a:lnSpc>
            </a:pPr>
            <a:r>
              <a:rPr lang="en-US"/>
              <a:t>The comparison and evaluation of possible courses of conduct, and acting or making a decision after the various possibilities have been considered</a:t>
            </a:r>
          </a:p>
          <a:p>
            <a:pPr>
              <a:lnSpc>
                <a:spcPct val="90000"/>
              </a:lnSpc>
            </a:pPr>
            <a:r>
              <a:rPr lang="en-US"/>
              <a:t>Must be exercised with respect to “matters of significance,” which refers to the level of importance or consequence of the work performed</a:t>
            </a:r>
          </a:p>
          <a:p>
            <a:pPr>
              <a:lnSpc>
                <a:spcPct val="90000"/>
              </a:lnSpc>
            </a:pPr>
            <a:r>
              <a:rPr lang="en-US"/>
              <a:t>Decisions and recommendations may be reviewed at a higher level and, upon occasion, revised or reversed</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noChangeArrowheads="1"/>
          </p:cNvSpPr>
          <p:nvPr>
            <p:ph type="title"/>
          </p:nvPr>
        </p:nvSpPr>
        <p:spPr/>
        <p:txBody>
          <a:bodyPr/>
          <a:lstStyle/>
          <a:p>
            <a:r>
              <a:rPr lang="en-US"/>
              <a:t>Discretion and Independent Judgment</a:t>
            </a:r>
          </a:p>
        </p:txBody>
      </p:sp>
      <p:sp>
        <p:nvSpPr>
          <p:cNvPr id="240643" name="Rectangle 3"/>
          <p:cNvSpPr>
            <a:spLocks noGrp="1" noChangeArrowheads="1"/>
          </p:cNvSpPr>
          <p:nvPr>
            <p:ph type="body" idx="1"/>
          </p:nvPr>
        </p:nvSpPr>
        <p:spPr/>
        <p:txBody>
          <a:bodyPr/>
          <a:lstStyle/>
          <a:p>
            <a:r>
              <a:rPr lang="en-US"/>
              <a:t>Factors include, but are not limited to:</a:t>
            </a:r>
          </a:p>
          <a:p>
            <a:pPr lvl="1"/>
            <a:r>
              <a:rPr lang="en-US"/>
              <a:t>Whether the employee has authority to formulate, affect, interpret, or implement management policies or operating practices</a:t>
            </a:r>
          </a:p>
          <a:p>
            <a:pPr lvl="1"/>
            <a:r>
              <a:rPr lang="en-US"/>
              <a:t>Whether the employee carries out major assignments in conducting the operations of the business</a:t>
            </a:r>
          </a:p>
          <a:p>
            <a:pPr lvl="1"/>
            <a:r>
              <a:rPr lang="en-US"/>
              <a:t>Whether the employee performs work that affects business operations to a substantial degree, even if the employee’s assignments are related to operation of a particular segment of the business</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Grp="1" noChangeArrowheads="1"/>
          </p:cNvSpPr>
          <p:nvPr>
            <p:ph type="title"/>
          </p:nvPr>
        </p:nvSpPr>
        <p:spPr/>
        <p:txBody>
          <a:bodyPr/>
          <a:lstStyle/>
          <a:p>
            <a:r>
              <a:rPr lang="en-US"/>
              <a:t>Discretion and Independent Judgment</a:t>
            </a:r>
          </a:p>
        </p:txBody>
      </p:sp>
      <p:sp>
        <p:nvSpPr>
          <p:cNvPr id="241667" name="Rectangle 3"/>
          <p:cNvSpPr>
            <a:spLocks noGrp="1" noChangeArrowheads="1"/>
          </p:cNvSpPr>
          <p:nvPr>
            <p:ph type="body" idx="1"/>
          </p:nvPr>
        </p:nvSpPr>
        <p:spPr/>
        <p:txBody>
          <a:bodyPr/>
          <a:lstStyle/>
          <a:p>
            <a:r>
              <a:rPr lang="en-US"/>
              <a:t>Factors include, but are not limited to:</a:t>
            </a:r>
          </a:p>
          <a:p>
            <a:pPr lvl="1"/>
            <a:r>
              <a:rPr lang="en-US"/>
              <a:t>Whether the employee has authority to commit the employer in matters that have significant financial impact</a:t>
            </a:r>
          </a:p>
          <a:p>
            <a:pPr lvl="1"/>
            <a:r>
              <a:rPr lang="en-US"/>
              <a:t>Whether the employee has authority to waive or deviate from established policies and procedures without prior approval</a:t>
            </a:r>
          </a:p>
          <a:p>
            <a:pPr lvl="1"/>
            <a:r>
              <a:rPr lang="en-US"/>
              <a:t>Whether the employee has authority to negotiate and bind the company on significant matters</a:t>
            </a:r>
          </a:p>
          <a:p>
            <a:pPr lvl="1"/>
            <a:r>
              <a:rPr lang="en-US"/>
              <a:t>Whether the employee provides consultation or expert advice to management</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a:t>Discretion and Independent Judgment</a:t>
            </a:r>
          </a:p>
        </p:txBody>
      </p:sp>
      <p:sp>
        <p:nvSpPr>
          <p:cNvPr id="242691" name="Rectangle 3"/>
          <p:cNvSpPr>
            <a:spLocks noGrp="1" noChangeArrowheads="1"/>
          </p:cNvSpPr>
          <p:nvPr>
            <p:ph type="body" idx="1"/>
          </p:nvPr>
        </p:nvSpPr>
        <p:spPr/>
        <p:txBody>
          <a:bodyPr/>
          <a:lstStyle/>
          <a:p>
            <a:r>
              <a:rPr lang="en-US"/>
              <a:t>Factors include, but are not limited to:</a:t>
            </a:r>
          </a:p>
          <a:p>
            <a:pPr lvl="1"/>
            <a:r>
              <a:rPr lang="en-US"/>
              <a:t>Whether the employee is involved in planning long- or short-term business objectives</a:t>
            </a:r>
          </a:p>
          <a:p>
            <a:pPr lvl="1"/>
            <a:r>
              <a:rPr lang="en-US"/>
              <a:t>Whether the employee investigates and resolves matters of significance on behalf of management</a:t>
            </a:r>
          </a:p>
          <a:p>
            <a:pPr lvl="1"/>
            <a:r>
              <a:rPr lang="en-US"/>
              <a:t>Whether the employee represents the company in handling complaints, arbitrating disputes or resolving grievances</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a:t>Discretion and Independent Judgment</a:t>
            </a:r>
          </a:p>
        </p:txBody>
      </p:sp>
      <p:sp>
        <p:nvSpPr>
          <p:cNvPr id="243715" name="Rectangle 3"/>
          <p:cNvSpPr>
            <a:spLocks noGrp="1" noChangeArrowheads="1"/>
          </p:cNvSpPr>
          <p:nvPr>
            <p:ph type="body" idx="1"/>
          </p:nvPr>
        </p:nvSpPr>
        <p:spPr/>
        <p:txBody>
          <a:bodyPr/>
          <a:lstStyle/>
          <a:p>
            <a:r>
              <a:rPr lang="en-US"/>
              <a:t>Discretion and independent judgment </a:t>
            </a:r>
            <a:r>
              <a:rPr lang="en-US" i="1">
                <a:solidFill>
                  <a:srgbClr val="FFFF00"/>
                </a:solidFill>
              </a:rPr>
              <a:t>does not</a:t>
            </a:r>
            <a:r>
              <a:rPr lang="en-US"/>
              <a:t> include:</a:t>
            </a:r>
          </a:p>
          <a:p>
            <a:pPr lvl="1"/>
            <a:r>
              <a:rPr lang="en-US"/>
              <a:t>Applying well-established techniques, procedures or specific standards described in manuals or other sources</a:t>
            </a:r>
          </a:p>
          <a:p>
            <a:pPr lvl="1"/>
            <a:r>
              <a:rPr lang="en-US"/>
              <a:t>Clerical or secretarial work</a:t>
            </a:r>
          </a:p>
          <a:p>
            <a:pPr lvl="1"/>
            <a:r>
              <a:rPr lang="en-US"/>
              <a:t>Recording or tabulating data</a:t>
            </a:r>
          </a:p>
          <a:p>
            <a:pPr lvl="1"/>
            <a:r>
              <a:rPr lang="en-US"/>
              <a:t>Performing mechanical, repetitive, recurrent or routine work</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2"/>
          <p:cNvSpPr>
            <a:spLocks noGrp="1" noChangeArrowheads="1"/>
          </p:cNvSpPr>
          <p:nvPr>
            <p:ph type="title"/>
          </p:nvPr>
        </p:nvSpPr>
        <p:spPr/>
        <p:txBody>
          <a:bodyPr/>
          <a:lstStyle/>
          <a:p>
            <a:r>
              <a:rPr lang="en-US"/>
              <a:t>Use of Manuals</a:t>
            </a:r>
          </a:p>
        </p:txBody>
      </p:sp>
      <p:sp>
        <p:nvSpPr>
          <p:cNvPr id="253955" name="Rectangle 3"/>
          <p:cNvSpPr>
            <a:spLocks noGrp="1" noChangeArrowheads="1"/>
          </p:cNvSpPr>
          <p:nvPr>
            <p:ph type="body" idx="1"/>
          </p:nvPr>
        </p:nvSpPr>
        <p:spPr/>
        <p:txBody>
          <a:bodyPr/>
          <a:lstStyle/>
          <a:p>
            <a:r>
              <a:rPr lang="en-US"/>
              <a:t>Exempt employees may use manuals, guidelines or other established procedures if they:</a:t>
            </a:r>
          </a:p>
          <a:p>
            <a:pPr lvl="1"/>
            <a:r>
              <a:rPr lang="en-US"/>
              <a:t>contain or relate to highly technical, scientific, legal, financial or other similarly complex matters</a:t>
            </a:r>
          </a:p>
          <a:p>
            <a:pPr lvl="1"/>
            <a:r>
              <a:rPr lang="en-US"/>
              <a:t>that can be understood or interpreted only by those with advanced or specialized knowledge or skills</a:t>
            </a:r>
          </a:p>
          <a:p>
            <a:r>
              <a:rPr lang="en-US"/>
              <a:t>Employees are not exempt if they use manuals to apply well-established techniques or procedures within closely prescribed limits</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p:txBody>
          <a:bodyPr/>
          <a:lstStyle/>
          <a:p>
            <a:r>
              <a:rPr lang="en-US"/>
              <a:t>Insurance Claims Adjusters</a:t>
            </a:r>
          </a:p>
        </p:txBody>
      </p:sp>
      <p:sp>
        <p:nvSpPr>
          <p:cNvPr id="246787" name="Rectangle 3"/>
          <p:cNvSpPr>
            <a:spLocks noGrp="1" noChangeArrowheads="1"/>
          </p:cNvSpPr>
          <p:nvPr>
            <p:ph type="body" idx="1"/>
          </p:nvPr>
        </p:nvSpPr>
        <p:spPr/>
        <p:txBody>
          <a:bodyPr/>
          <a:lstStyle/>
          <a:p>
            <a:pPr>
              <a:lnSpc>
                <a:spcPct val="90000"/>
              </a:lnSpc>
            </a:pPr>
            <a:r>
              <a:rPr lang="en-US"/>
              <a:t>Exempt status depends on actual job duties</a:t>
            </a:r>
          </a:p>
          <a:p>
            <a:pPr>
              <a:lnSpc>
                <a:spcPct val="90000"/>
              </a:lnSpc>
            </a:pPr>
            <a:r>
              <a:rPr lang="en-US"/>
              <a:t>May be exempt if duties include:</a:t>
            </a:r>
          </a:p>
          <a:p>
            <a:pPr lvl="1">
              <a:lnSpc>
                <a:spcPct val="90000"/>
              </a:lnSpc>
            </a:pPr>
            <a:r>
              <a:rPr lang="en-US"/>
              <a:t>Interviewing insureds, witnesses and physicians</a:t>
            </a:r>
          </a:p>
          <a:p>
            <a:pPr lvl="1">
              <a:lnSpc>
                <a:spcPct val="90000"/>
              </a:lnSpc>
            </a:pPr>
            <a:r>
              <a:rPr lang="en-US"/>
              <a:t>Inspecting property damage</a:t>
            </a:r>
          </a:p>
          <a:p>
            <a:pPr lvl="1">
              <a:lnSpc>
                <a:spcPct val="90000"/>
              </a:lnSpc>
            </a:pPr>
            <a:r>
              <a:rPr lang="en-US"/>
              <a:t>Reviewing factual information to prepare damage estimates</a:t>
            </a:r>
          </a:p>
          <a:p>
            <a:pPr lvl="1">
              <a:lnSpc>
                <a:spcPct val="90000"/>
              </a:lnSpc>
            </a:pPr>
            <a:r>
              <a:rPr lang="en-US"/>
              <a:t>Evaluating and making recommendations regarding coverage of claims</a:t>
            </a:r>
          </a:p>
          <a:p>
            <a:pPr lvl="1">
              <a:lnSpc>
                <a:spcPct val="90000"/>
              </a:lnSpc>
            </a:pPr>
            <a:r>
              <a:rPr lang="en-US"/>
              <a:t>Determining liability and total value of a claim; </a:t>
            </a:r>
          </a:p>
          <a:p>
            <a:pPr lvl="1">
              <a:lnSpc>
                <a:spcPct val="90000"/>
              </a:lnSpc>
            </a:pPr>
            <a:r>
              <a:rPr lang="en-US"/>
              <a:t>Negotiating settlements</a:t>
            </a:r>
          </a:p>
          <a:p>
            <a:pPr lvl="1">
              <a:lnSpc>
                <a:spcPct val="90000"/>
              </a:lnSpc>
            </a:pPr>
            <a:r>
              <a:rPr lang="en-US"/>
              <a:t>Making recommendations regarding litigation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ChangeArrowheads="1"/>
          </p:cNvSpPr>
          <p:nvPr>
            <p:ph type="title"/>
          </p:nvPr>
        </p:nvSpPr>
        <p:spPr/>
        <p:txBody>
          <a:bodyPr/>
          <a:lstStyle/>
          <a:p>
            <a:r>
              <a:rPr lang="en-US"/>
              <a:t>Minimum Salary Level: $455</a:t>
            </a:r>
          </a:p>
        </p:txBody>
      </p:sp>
      <p:sp>
        <p:nvSpPr>
          <p:cNvPr id="175107" name="Rectangle 3"/>
          <p:cNvSpPr>
            <a:spLocks noGrp="1" noChangeArrowheads="1"/>
          </p:cNvSpPr>
          <p:nvPr>
            <p:ph type="body" idx="1"/>
          </p:nvPr>
        </p:nvSpPr>
        <p:spPr/>
        <p:txBody>
          <a:bodyPr/>
          <a:lstStyle/>
          <a:p>
            <a:r>
              <a:rPr lang="en-US"/>
              <a:t>For most employees, the minimum salary level required for exemption is $455 per week</a:t>
            </a:r>
          </a:p>
          <a:p>
            <a:r>
              <a:rPr lang="en-US"/>
              <a:t>Must be paid “free and clear”</a:t>
            </a:r>
          </a:p>
          <a:p>
            <a:r>
              <a:rPr lang="en-US"/>
              <a:t>The $455 per week may be paid in equivalent amounts for periods longer than one week:</a:t>
            </a:r>
          </a:p>
          <a:p>
            <a:pPr lvl="1"/>
            <a:r>
              <a:rPr lang="en-US"/>
              <a:t>Biweekly:	$910</a:t>
            </a:r>
          </a:p>
          <a:p>
            <a:pPr lvl="1"/>
            <a:r>
              <a:rPr lang="en-US"/>
              <a:t>Semimonthly:	$985.83</a:t>
            </a:r>
          </a:p>
          <a:p>
            <a:pPr lvl="1"/>
            <a:r>
              <a:rPr lang="en-US"/>
              <a:t>Monthly:	$1,971.66</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p:cNvSpPr>
            <a:spLocks noGrp="1" noChangeArrowheads="1"/>
          </p:cNvSpPr>
          <p:nvPr>
            <p:ph type="title"/>
          </p:nvPr>
        </p:nvSpPr>
        <p:spPr/>
        <p:txBody>
          <a:bodyPr/>
          <a:lstStyle/>
          <a:p>
            <a:r>
              <a:rPr lang="en-US"/>
              <a:t>Financial Services</a:t>
            </a:r>
          </a:p>
        </p:txBody>
      </p:sp>
      <p:sp>
        <p:nvSpPr>
          <p:cNvPr id="247811" name="Rectangle 3"/>
          <p:cNvSpPr>
            <a:spLocks noGrp="1" noChangeArrowheads="1"/>
          </p:cNvSpPr>
          <p:nvPr>
            <p:ph type="body" idx="1"/>
          </p:nvPr>
        </p:nvSpPr>
        <p:spPr>
          <a:xfrm>
            <a:off x="609600" y="1600200"/>
            <a:ext cx="8229600" cy="4800600"/>
          </a:xfrm>
        </p:spPr>
        <p:txBody>
          <a:bodyPr/>
          <a:lstStyle/>
          <a:p>
            <a:pPr>
              <a:lnSpc>
                <a:spcPct val="90000"/>
              </a:lnSpc>
            </a:pPr>
            <a:r>
              <a:rPr lang="en-US"/>
              <a:t>May be exempt if duties include:</a:t>
            </a:r>
          </a:p>
          <a:p>
            <a:pPr lvl="1">
              <a:lnSpc>
                <a:spcPct val="90000"/>
              </a:lnSpc>
            </a:pPr>
            <a:r>
              <a:rPr lang="en-US"/>
              <a:t>Collecting and analyzing information regarding the customer’s income, assets, investments or debts</a:t>
            </a:r>
          </a:p>
          <a:p>
            <a:pPr lvl="1">
              <a:lnSpc>
                <a:spcPct val="90000"/>
              </a:lnSpc>
            </a:pPr>
            <a:r>
              <a:rPr lang="en-US"/>
              <a:t>Determining which financial products best meet the customer’s needs and financial circumstances</a:t>
            </a:r>
          </a:p>
          <a:p>
            <a:pPr lvl="1">
              <a:lnSpc>
                <a:spcPct val="90000"/>
              </a:lnSpc>
            </a:pPr>
            <a:r>
              <a:rPr lang="en-US"/>
              <a:t>Advising the customer regarding the advantages and disadvantages of different financial products</a:t>
            </a:r>
          </a:p>
          <a:p>
            <a:pPr lvl="1">
              <a:lnSpc>
                <a:spcPct val="90000"/>
              </a:lnSpc>
            </a:pPr>
            <a:r>
              <a:rPr lang="en-US"/>
              <a:t>Marketing, servicing or promoting the employer’s financial products</a:t>
            </a:r>
          </a:p>
          <a:p>
            <a:pPr>
              <a:lnSpc>
                <a:spcPct val="90000"/>
              </a:lnSpc>
            </a:pPr>
            <a:r>
              <a:rPr lang="en-US"/>
              <a:t>An employee whose primary duty is selling financial products does not qualify for the administrative exemption</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2"/>
          <p:cNvSpPr>
            <a:spLocks noGrp="1" noChangeArrowheads="1"/>
          </p:cNvSpPr>
          <p:nvPr>
            <p:ph type="title"/>
          </p:nvPr>
        </p:nvSpPr>
        <p:spPr/>
        <p:txBody>
          <a:bodyPr/>
          <a:lstStyle/>
          <a:p>
            <a:r>
              <a:rPr lang="en-US"/>
              <a:t>Human Resources</a:t>
            </a:r>
          </a:p>
        </p:txBody>
      </p:sp>
      <p:sp>
        <p:nvSpPr>
          <p:cNvPr id="248835" name="Rectangle 3"/>
          <p:cNvSpPr>
            <a:spLocks noGrp="1" noChangeArrowheads="1"/>
          </p:cNvSpPr>
          <p:nvPr>
            <p:ph type="body" idx="1"/>
          </p:nvPr>
        </p:nvSpPr>
        <p:spPr/>
        <p:txBody>
          <a:bodyPr/>
          <a:lstStyle/>
          <a:p>
            <a:r>
              <a:rPr lang="en-US"/>
              <a:t>Human resource managers who formulate, interpret or implement employment policies generally meet the administrative duties requirements</a:t>
            </a:r>
          </a:p>
          <a:p>
            <a:r>
              <a:rPr lang="en-US"/>
              <a:t>Personnel clerks who “screen” applicants to obtain data regarding minimum qualifications and fitness for employment generally are not exempt administrative employees</a:t>
            </a:r>
          </a:p>
          <a:p>
            <a:endParaRPr lang="en-US"/>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2"/>
          <p:cNvSpPr>
            <a:spLocks noGrp="1" noChangeArrowheads="1"/>
          </p:cNvSpPr>
          <p:nvPr>
            <p:ph type="title"/>
          </p:nvPr>
        </p:nvSpPr>
        <p:spPr/>
        <p:txBody>
          <a:bodyPr/>
          <a:lstStyle/>
          <a:p>
            <a:r>
              <a:rPr lang="en-US"/>
              <a:t>Other Exempt Positions</a:t>
            </a:r>
          </a:p>
        </p:txBody>
      </p:sp>
      <p:sp>
        <p:nvSpPr>
          <p:cNvPr id="249859" name="Rectangle 3"/>
          <p:cNvSpPr>
            <a:spLocks noGrp="1" noChangeArrowheads="1"/>
          </p:cNvSpPr>
          <p:nvPr>
            <p:ph type="body" idx="1"/>
          </p:nvPr>
        </p:nvSpPr>
        <p:spPr/>
        <p:txBody>
          <a:bodyPr/>
          <a:lstStyle/>
          <a:p>
            <a:r>
              <a:rPr lang="en-US"/>
              <a:t>An employee who leads a team of other employees assigned to complete major projects</a:t>
            </a:r>
          </a:p>
          <a:p>
            <a:r>
              <a:rPr lang="en-US"/>
              <a:t>Executive assistant or administrative assistant to a business owner or senior executive of a large business who has been delegated authority regarding matters of significance</a:t>
            </a:r>
          </a:p>
          <a:p>
            <a:r>
              <a:rPr lang="en-US"/>
              <a:t>Management consultants who study the operations of a business and propose changes in organization</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title"/>
          </p:nvPr>
        </p:nvSpPr>
        <p:spPr/>
        <p:txBody>
          <a:bodyPr/>
          <a:lstStyle/>
          <a:p>
            <a:r>
              <a:rPr lang="en-US"/>
              <a:t>Non-exempt Positions</a:t>
            </a:r>
          </a:p>
        </p:txBody>
      </p:sp>
      <p:sp>
        <p:nvSpPr>
          <p:cNvPr id="250883" name="Rectangle 3"/>
          <p:cNvSpPr>
            <a:spLocks noGrp="1" noChangeArrowheads="1"/>
          </p:cNvSpPr>
          <p:nvPr>
            <p:ph type="body" idx="1"/>
          </p:nvPr>
        </p:nvSpPr>
        <p:spPr/>
        <p:txBody>
          <a:bodyPr/>
          <a:lstStyle/>
          <a:p>
            <a:r>
              <a:rPr lang="en-US"/>
              <a:t>Ordinary inspection work involving well-established techniques and procedures </a:t>
            </a:r>
          </a:p>
          <a:p>
            <a:r>
              <a:rPr lang="en-US"/>
              <a:t>Examiners and graders who perform work involving comparison of products with established standards</a:t>
            </a:r>
          </a:p>
          <a:p>
            <a:r>
              <a:rPr lang="en-US"/>
              <a:t>Comparison shoppers who merely report the prices at a competitor’s store</a:t>
            </a:r>
          </a:p>
          <a:p>
            <a:r>
              <a:rPr lang="en-US"/>
              <a:t>Public sector inspectors or investigators</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ChangeArrowheads="1"/>
          </p:cNvSpPr>
          <p:nvPr>
            <p:ph type="title"/>
          </p:nvPr>
        </p:nvSpPr>
        <p:spPr/>
        <p:txBody>
          <a:bodyPr/>
          <a:lstStyle/>
          <a:p>
            <a:r>
              <a:rPr lang="en-US"/>
              <a:t>Review</a:t>
            </a:r>
          </a:p>
        </p:txBody>
      </p:sp>
      <p:sp>
        <p:nvSpPr>
          <p:cNvPr id="251907" name="Rectangle 3"/>
          <p:cNvSpPr>
            <a:spLocks noGrp="1" noChangeArrowheads="1"/>
          </p:cNvSpPr>
          <p:nvPr>
            <p:ph type="body" idx="1"/>
          </p:nvPr>
        </p:nvSpPr>
        <p:spPr/>
        <p:txBody>
          <a:bodyPr/>
          <a:lstStyle/>
          <a:p>
            <a:r>
              <a:rPr lang="en-US"/>
              <a:t>Primary duty of the performance of office or non-manual work directly related to the management or general business operations of the employer or the employer’s customers; and</a:t>
            </a:r>
          </a:p>
          <a:p>
            <a:r>
              <a:rPr lang="en-US"/>
              <a:t>Primary duty includes the exercise of discretion and independent judgment with respect to matters of significance.</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2"/>
          <p:cNvSpPr>
            <a:spLocks noGrp="1" noChangeArrowheads="1"/>
          </p:cNvSpPr>
          <p:nvPr>
            <p:ph type="ctrTitle"/>
          </p:nvPr>
        </p:nvSpPr>
        <p:spPr/>
        <p:txBody>
          <a:bodyPr/>
          <a:lstStyle/>
          <a:p>
            <a:r>
              <a:rPr lang="en-US" sz="3600"/>
              <a:t>Learned Professional Duties</a:t>
            </a:r>
          </a:p>
        </p:txBody>
      </p:sp>
      <p:sp>
        <p:nvSpPr>
          <p:cNvPr id="261123"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2"/>
          <p:cNvSpPr>
            <a:spLocks noGrp="1" noChangeArrowheads="1"/>
          </p:cNvSpPr>
          <p:nvPr>
            <p:ph type="title"/>
          </p:nvPr>
        </p:nvSpPr>
        <p:spPr/>
        <p:txBody>
          <a:bodyPr/>
          <a:lstStyle/>
          <a:p>
            <a:r>
              <a:rPr lang="en-US"/>
              <a:t>Learned Professional</a:t>
            </a:r>
          </a:p>
        </p:txBody>
      </p:sp>
      <p:sp>
        <p:nvSpPr>
          <p:cNvPr id="263171" name="Rectangle 3"/>
          <p:cNvSpPr>
            <a:spLocks noGrp="1" noChangeArrowheads="1"/>
          </p:cNvSpPr>
          <p:nvPr>
            <p:ph type="body" idx="1"/>
          </p:nvPr>
        </p:nvSpPr>
        <p:spPr/>
        <p:txBody>
          <a:bodyPr/>
          <a:lstStyle/>
          <a:p>
            <a:r>
              <a:rPr lang="en-US"/>
              <a:t>The employee’s </a:t>
            </a:r>
            <a:r>
              <a:rPr lang="en-US" u="sng"/>
              <a:t>primary duty</a:t>
            </a:r>
            <a:r>
              <a:rPr lang="en-US"/>
              <a:t> must be the performance of work requiring </a:t>
            </a:r>
            <a:r>
              <a:rPr lang="en-US" u="sng"/>
              <a:t>advanced knowledge</a:t>
            </a:r>
          </a:p>
          <a:p>
            <a:r>
              <a:rPr lang="en-US"/>
              <a:t>In a </a:t>
            </a:r>
            <a:r>
              <a:rPr lang="en-US" u="sng"/>
              <a:t>field of science or learning</a:t>
            </a:r>
          </a:p>
          <a:p>
            <a:r>
              <a:rPr lang="en-US" u="sng"/>
              <a:t>Customarily</a:t>
            </a:r>
            <a:r>
              <a:rPr lang="en-US"/>
              <a:t> acquired by a </a:t>
            </a:r>
            <a:r>
              <a:rPr lang="en-US" u="sng"/>
              <a:t>prolonged course of specialized intellectual instruction</a:t>
            </a:r>
            <a:endParaRPr lang="en-US"/>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Rectangle 2"/>
          <p:cNvSpPr>
            <a:spLocks noGrp="1" noChangeArrowheads="1"/>
          </p:cNvSpPr>
          <p:nvPr>
            <p:ph type="title"/>
          </p:nvPr>
        </p:nvSpPr>
        <p:spPr/>
        <p:txBody>
          <a:bodyPr/>
          <a:lstStyle/>
          <a:p>
            <a:r>
              <a:rPr lang="en-US"/>
              <a:t>Advanced  Knowledge</a:t>
            </a:r>
          </a:p>
        </p:txBody>
      </p:sp>
      <p:sp>
        <p:nvSpPr>
          <p:cNvPr id="268291" name="Rectangle 3"/>
          <p:cNvSpPr>
            <a:spLocks noGrp="1" noChangeArrowheads="1"/>
          </p:cNvSpPr>
          <p:nvPr>
            <p:ph type="body" idx="1"/>
          </p:nvPr>
        </p:nvSpPr>
        <p:spPr/>
        <p:txBody>
          <a:bodyPr/>
          <a:lstStyle/>
          <a:p>
            <a:r>
              <a:rPr lang="en-US"/>
              <a:t>Predominantly intellectual in character</a:t>
            </a:r>
          </a:p>
          <a:p>
            <a:r>
              <a:rPr lang="en-US"/>
              <a:t>Includes work requiring the consistent exercise of discretion and judgment</a:t>
            </a:r>
          </a:p>
          <a:p>
            <a:r>
              <a:rPr lang="en-US"/>
              <a:t>The advanced knowledge is generally used to analyze, interpret or make deductions from varying facts or circumstances</a:t>
            </a:r>
          </a:p>
          <a:p>
            <a:r>
              <a:rPr lang="en-US" i="1">
                <a:solidFill>
                  <a:srgbClr val="FFFF00"/>
                </a:solidFill>
              </a:rPr>
              <a:t>Not</a:t>
            </a:r>
            <a:r>
              <a:rPr lang="en-US"/>
              <a:t> work involving routine mental, manual, mechanical, or physical work</a:t>
            </a:r>
          </a:p>
          <a:p>
            <a:r>
              <a:rPr lang="en-US" i="1">
                <a:solidFill>
                  <a:srgbClr val="FFFF00"/>
                </a:solidFill>
              </a:rPr>
              <a:t>Cannot</a:t>
            </a:r>
            <a:r>
              <a:rPr lang="en-US"/>
              <a:t> be attained at the high school level</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2"/>
          <p:cNvSpPr>
            <a:spLocks noGrp="1" noChangeArrowheads="1"/>
          </p:cNvSpPr>
          <p:nvPr>
            <p:ph type="title"/>
          </p:nvPr>
        </p:nvSpPr>
        <p:spPr/>
        <p:txBody>
          <a:bodyPr/>
          <a:lstStyle/>
          <a:p>
            <a:r>
              <a:rPr lang="en-US"/>
              <a:t>Field of Science or Learning</a:t>
            </a:r>
          </a:p>
        </p:txBody>
      </p:sp>
      <p:sp>
        <p:nvSpPr>
          <p:cNvPr id="271363" name="Rectangle 3"/>
          <p:cNvSpPr>
            <a:spLocks noGrp="1" noChangeArrowheads="1"/>
          </p:cNvSpPr>
          <p:nvPr>
            <p:ph type="body" sz="half" idx="1"/>
          </p:nvPr>
        </p:nvSpPr>
        <p:spPr>
          <a:xfrm>
            <a:off x="609600" y="1798638"/>
            <a:ext cx="8229600" cy="1782762"/>
          </a:xfrm>
        </p:spPr>
        <p:txBody>
          <a:bodyPr/>
          <a:lstStyle/>
          <a:p>
            <a:r>
              <a:rPr lang="en-US"/>
              <a:t>Occupations with recognized professional status, as distinguished from the mechanical arts or skilled trades</a:t>
            </a:r>
            <a:endParaRPr lang="en-US" sz="2400"/>
          </a:p>
        </p:txBody>
      </p:sp>
      <p:graphicFrame>
        <p:nvGraphicFramePr>
          <p:cNvPr id="271364" name="Group 4"/>
          <p:cNvGraphicFramePr>
            <a:graphicFrameLocks noGrp="1"/>
          </p:cNvGraphicFramePr>
          <p:nvPr>
            <p:ph sz="half" idx="2"/>
          </p:nvPr>
        </p:nvGraphicFramePr>
        <p:xfrm>
          <a:off x="1143000" y="3581400"/>
          <a:ext cx="7239000" cy="2187576"/>
        </p:xfrm>
        <a:graphic>
          <a:graphicData uri="http://schemas.openxmlformats.org/drawingml/2006/table">
            <a:tbl>
              <a:tblPr/>
              <a:tblGrid>
                <a:gridCol w="1905000"/>
                <a:gridCol w="2133600"/>
                <a:gridCol w="3200400"/>
              </a:tblGrid>
              <a:tr h="547688">
                <a:tc>
                  <a:txBody>
                    <a:bodyPr/>
                    <a:lstStyle/>
                    <a:p>
                      <a:pPr marL="0" marR="0" lvl="0" indent="0" algn="l" defTabSz="914400" rtl="0" eaLnBrk="1" fontAlgn="base" latinLnBrk="0" hangingPunct="1">
                        <a:lnSpc>
                          <a:spcPct val="100000"/>
                        </a:lnSpc>
                        <a:spcBef>
                          <a:spcPct val="20000"/>
                        </a:spcBef>
                        <a:spcAft>
                          <a:spcPct val="0"/>
                        </a:spcAft>
                        <a:buClr>
                          <a:srgbClr val="FFFF00"/>
                        </a:buClr>
                        <a:buSzPct val="140000"/>
                        <a:buFontTx/>
                        <a:buNone/>
                        <a:tabLst/>
                      </a:pPr>
                      <a:r>
                        <a:rPr kumimoji="0" lang="en-US" sz="2400" b="0" i="0" u="none" strike="noStrike" cap="none" normalizeH="0" baseline="0" smtClean="0">
                          <a:ln>
                            <a:noFill/>
                          </a:ln>
                          <a:solidFill>
                            <a:schemeClr val="bg1"/>
                          </a:solidFill>
                          <a:effectLst/>
                          <a:latin typeface="Tahoma" pitchFamily="34" charset="0"/>
                        </a:rPr>
                        <a:t>Law</a:t>
                      </a:r>
                    </a:p>
                  </a:txBody>
                  <a:tcP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FF00"/>
                        </a:buClr>
                        <a:buSzPct val="140000"/>
                        <a:buFontTx/>
                        <a:buNone/>
                        <a:tabLst/>
                      </a:pPr>
                      <a:r>
                        <a:rPr kumimoji="0" lang="en-US" sz="2400" b="0" i="0" u="none" strike="noStrike" cap="none" normalizeH="0" baseline="0" smtClean="0">
                          <a:ln>
                            <a:noFill/>
                          </a:ln>
                          <a:solidFill>
                            <a:schemeClr val="bg1"/>
                          </a:solidFill>
                          <a:effectLst/>
                          <a:latin typeface="Tahoma" pitchFamily="34" charset="0"/>
                        </a:rPr>
                        <a:t>Accounting</a:t>
                      </a:r>
                    </a:p>
                  </a:txBody>
                  <a:tcPr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FF00"/>
                        </a:buClr>
                        <a:buSzPct val="140000"/>
                        <a:buFontTx/>
                        <a:buNone/>
                        <a:tabLst/>
                      </a:pPr>
                      <a:r>
                        <a:rPr kumimoji="0" lang="en-US" sz="2400" b="0" i="0" u="none" strike="noStrike" cap="none" normalizeH="0" baseline="0" smtClean="0">
                          <a:ln>
                            <a:noFill/>
                          </a:ln>
                          <a:solidFill>
                            <a:schemeClr val="bg1"/>
                          </a:solidFill>
                          <a:effectLst/>
                          <a:latin typeface="Tahoma" pitchFamily="34" charset="0"/>
                        </a:rPr>
                        <a:t>Actuarial Computation</a:t>
                      </a:r>
                    </a:p>
                  </a:txBody>
                  <a:tcPr horzOverflow="overflow">
                    <a:lnL>
                      <a:noFill/>
                    </a:lnL>
                    <a:lnR cap="flat">
                      <a:noFill/>
                    </a:lnR>
                    <a:lnT cap="flat">
                      <a:noFill/>
                    </a:lnT>
                    <a:lnB>
                      <a:noFill/>
                    </a:lnB>
                    <a:lnTlToBr>
                      <a:noFill/>
                    </a:lnTlToBr>
                    <a:lnBlToTr>
                      <a:noFill/>
                    </a:lnBlToTr>
                    <a:noFill/>
                  </a:tcPr>
                </a:tc>
              </a:tr>
              <a:tr h="546100">
                <a:tc>
                  <a:txBody>
                    <a:bodyPr/>
                    <a:lstStyle/>
                    <a:p>
                      <a:pPr marL="0" marR="0" lvl="0" indent="0" algn="l" defTabSz="914400" rtl="0" eaLnBrk="1" fontAlgn="base" latinLnBrk="0" hangingPunct="1">
                        <a:lnSpc>
                          <a:spcPct val="100000"/>
                        </a:lnSpc>
                        <a:spcBef>
                          <a:spcPct val="20000"/>
                        </a:spcBef>
                        <a:spcAft>
                          <a:spcPct val="0"/>
                        </a:spcAft>
                        <a:buClr>
                          <a:srgbClr val="FFFF00"/>
                        </a:buClr>
                        <a:buSzPct val="140000"/>
                        <a:buFontTx/>
                        <a:buNone/>
                        <a:tabLst/>
                      </a:pPr>
                      <a:r>
                        <a:rPr kumimoji="0" lang="en-US" sz="2400" b="0" i="0" u="none" strike="noStrike" cap="none" normalizeH="0" baseline="0" smtClean="0">
                          <a:ln>
                            <a:noFill/>
                          </a:ln>
                          <a:solidFill>
                            <a:schemeClr val="bg1"/>
                          </a:solidFill>
                          <a:effectLst/>
                          <a:latin typeface="Tahoma" pitchFamily="34" charset="0"/>
                        </a:rPr>
                        <a:t>Theology</a:t>
                      </a: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FF00"/>
                        </a:buClr>
                        <a:buSzPct val="140000"/>
                        <a:buFontTx/>
                        <a:buNone/>
                        <a:tabLst/>
                      </a:pPr>
                      <a:r>
                        <a:rPr kumimoji="0" lang="en-US" sz="2400" b="0" i="0" u="none" strike="noStrike" cap="none" normalizeH="0" baseline="0" smtClean="0">
                          <a:ln>
                            <a:noFill/>
                          </a:ln>
                          <a:solidFill>
                            <a:schemeClr val="bg1"/>
                          </a:solidFill>
                          <a:effectLst/>
                          <a:latin typeface="Tahoma" pitchFamily="34" charset="0"/>
                        </a:rPr>
                        <a:t>Teaching</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FF00"/>
                        </a:buClr>
                        <a:buSzPct val="140000"/>
                        <a:buFontTx/>
                        <a:buNone/>
                        <a:tabLst/>
                      </a:pPr>
                      <a:r>
                        <a:rPr kumimoji="0" lang="en-US" sz="2400" b="0" i="0" u="none" strike="noStrike" cap="none" normalizeH="0" baseline="0" smtClean="0">
                          <a:ln>
                            <a:noFill/>
                          </a:ln>
                          <a:solidFill>
                            <a:schemeClr val="bg1"/>
                          </a:solidFill>
                          <a:effectLst/>
                          <a:latin typeface="Tahoma" pitchFamily="34" charset="0"/>
                        </a:rPr>
                        <a:t>Physical Sciences</a:t>
                      </a:r>
                    </a:p>
                  </a:txBody>
                  <a:tcPr horzOverflow="overflow">
                    <a:lnL>
                      <a:noFill/>
                    </a:lnL>
                    <a:lnR cap="flat">
                      <a:noFill/>
                    </a:lnR>
                    <a:lnT>
                      <a:noFill/>
                    </a:lnT>
                    <a:lnB>
                      <a:noFill/>
                    </a:lnB>
                    <a:lnTlToBr>
                      <a:noFill/>
                    </a:lnTlToBr>
                    <a:lnBlToTr>
                      <a:noFill/>
                    </a:lnBlToTr>
                    <a:noFill/>
                  </a:tcPr>
                </a:tc>
              </a:tr>
              <a:tr h="547688">
                <a:tc>
                  <a:txBody>
                    <a:bodyPr/>
                    <a:lstStyle/>
                    <a:p>
                      <a:pPr marL="0" marR="0" lvl="0" indent="0" algn="l" defTabSz="914400" rtl="0" eaLnBrk="1" fontAlgn="base" latinLnBrk="0" hangingPunct="1">
                        <a:lnSpc>
                          <a:spcPct val="100000"/>
                        </a:lnSpc>
                        <a:spcBef>
                          <a:spcPct val="20000"/>
                        </a:spcBef>
                        <a:spcAft>
                          <a:spcPct val="0"/>
                        </a:spcAft>
                        <a:buClr>
                          <a:srgbClr val="FFFF00"/>
                        </a:buClr>
                        <a:buSzPct val="140000"/>
                        <a:buFontTx/>
                        <a:buNone/>
                        <a:tabLst/>
                      </a:pPr>
                      <a:r>
                        <a:rPr kumimoji="0" lang="en-US" sz="2400" b="0" i="0" u="none" strike="noStrike" cap="none" normalizeH="0" baseline="0" smtClean="0">
                          <a:ln>
                            <a:noFill/>
                          </a:ln>
                          <a:solidFill>
                            <a:schemeClr val="bg1"/>
                          </a:solidFill>
                          <a:effectLst/>
                          <a:latin typeface="Tahoma" pitchFamily="34" charset="0"/>
                        </a:rPr>
                        <a:t>Medicine</a:t>
                      </a: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FF00"/>
                        </a:buClr>
                        <a:buSzPct val="140000"/>
                        <a:buFontTx/>
                        <a:buNone/>
                        <a:tabLst/>
                      </a:pPr>
                      <a:r>
                        <a:rPr kumimoji="0" lang="en-US" sz="2400" b="0" i="0" u="none" strike="noStrike" cap="none" normalizeH="0" baseline="0" smtClean="0">
                          <a:ln>
                            <a:noFill/>
                          </a:ln>
                          <a:solidFill>
                            <a:schemeClr val="bg1"/>
                          </a:solidFill>
                          <a:effectLst/>
                          <a:latin typeface="Tahoma" pitchFamily="34" charset="0"/>
                        </a:rPr>
                        <a:t>Architecture</a:t>
                      </a:r>
                    </a:p>
                  </a:txBody>
                  <a:tcPr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FF00"/>
                        </a:buClr>
                        <a:buSzPct val="140000"/>
                        <a:buFontTx/>
                        <a:buNone/>
                        <a:tabLst/>
                      </a:pPr>
                      <a:r>
                        <a:rPr kumimoji="0" lang="en-US" sz="2400" b="0" i="0" u="none" strike="noStrike" cap="none" normalizeH="0" baseline="0" smtClean="0">
                          <a:ln>
                            <a:noFill/>
                          </a:ln>
                          <a:solidFill>
                            <a:schemeClr val="bg1"/>
                          </a:solidFill>
                          <a:effectLst/>
                          <a:latin typeface="Tahoma" pitchFamily="34" charset="0"/>
                        </a:rPr>
                        <a:t>Chemical Sciences</a:t>
                      </a:r>
                    </a:p>
                  </a:txBody>
                  <a:tcPr horzOverflow="overflow">
                    <a:lnL>
                      <a:noFill/>
                    </a:lnL>
                    <a:lnR cap="flat">
                      <a:noFill/>
                    </a:lnR>
                    <a:lnT>
                      <a:noFill/>
                    </a:lnT>
                    <a:lnB>
                      <a:noFill/>
                    </a:lnB>
                    <a:lnTlToBr>
                      <a:noFill/>
                    </a:lnTlToBr>
                    <a:lnBlToTr>
                      <a:noFill/>
                    </a:lnBlToTr>
                    <a:noFill/>
                  </a:tcPr>
                </a:tc>
              </a:tr>
              <a:tr h="546100">
                <a:tc>
                  <a:txBody>
                    <a:bodyPr/>
                    <a:lstStyle/>
                    <a:p>
                      <a:pPr marL="0" marR="0" lvl="0" indent="0" algn="l" defTabSz="914400" rtl="0" eaLnBrk="1" fontAlgn="base" latinLnBrk="0" hangingPunct="1">
                        <a:lnSpc>
                          <a:spcPct val="100000"/>
                        </a:lnSpc>
                        <a:spcBef>
                          <a:spcPct val="20000"/>
                        </a:spcBef>
                        <a:spcAft>
                          <a:spcPct val="0"/>
                        </a:spcAft>
                        <a:buClr>
                          <a:srgbClr val="FFFF00"/>
                        </a:buClr>
                        <a:buSzPct val="140000"/>
                        <a:buFontTx/>
                        <a:buNone/>
                        <a:tabLst/>
                      </a:pPr>
                      <a:r>
                        <a:rPr kumimoji="0" lang="en-US" sz="2400" b="0" i="0" u="none" strike="noStrike" cap="none" normalizeH="0" baseline="0" smtClean="0">
                          <a:ln>
                            <a:noFill/>
                          </a:ln>
                          <a:solidFill>
                            <a:schemeClr val="bg1"/>
                          </a:solidFill>
                          <a:effectLst/>
                          <a:latin typeface="Tahoma" pitchFamily="34" charset="0"/>
                        </a:rPr>
                        <a:t>Pharmacy</a:t>
                      </a:r>
                    </a:p>
                  </a:txBody>
                  <a:tcP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FF00"/>
                        </a:buClr>
                        <a:buSzPct val="140000"/>
                        <a:buFontTx/>
                        <a:buNone/>
                        <a:tabLst/>
                      </a:pPr>
                      <a:r>
                        <a:rPr kumimoji="0" lang="en-US" sz="2400" b="0" i="0" u="none" strike="noStrike" cap="none" normalizeH="0" baseline="0" smtClean="0">
                          <a:ln>
                            <a:noFill/>
                          </a:ln>
                          <a:solidFill>
                            <a:schemeClr val="bg1"/>
                          </a:solidFill>
                          <a:effectLst/>
                          <a:latin typeface="Tahoma" pitchFamily="34" charset="0"/>
                        </a:rPr>
                        <a:t>Engineering</a:t>
                      </a:r>
                    </a:p>
                  </a:txBody>
                  <a:tcPr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FF00"/>
                        </a:buClr>
                        <a:buSzPct val="140000"/>
                        <a:buFontTx/>
                        <a:buNone/>
                        <a:tabLst/>
                      </a:pPr>
                      <a:r>
                        <a:rPr kumimoji="0" lang="en-US" sz="2400" b="0" i="0" u="none" strike="noStrike" cap="none" normalizeH="0" baseline="0" smtClean="0">
                          <a:ln>
                            <a:noFill/>
                          </a:ln>
                          <a:solidFill>
                            <a:schemeClr val="bg1"/>
                          </a:solidFill>
                          <a:effectLst/>
                          <a:latin typeface="Tahoma" pitchFamily="34" charset="0"/>
                        </a:rPr>
                        <a:t>Biological Sciences</a:t>
                      </a:r>
                    </a:p>
                  </a:txBody>
                  <a:tcPr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2"/>
          <p:cNvSpPr>
            <a:spLocks noGrp="1" noChangeArrowheads="1"/>
          </p:cNvSpPr>
          <p:nvPr>
            <p:ph type="title"/>
          </p:nvPr>
        </p:nvSpPr>
        <p:spPr/>
        <p:txBody>
          <a:bodyPr/>
          <a:lstStyle/>
          <a:p>
            <a:r>
              <a:rPr lang="en-US" sz="3200"/>
              <a:t>Prolonged Course of Specialized Intellectual Instruction</a:t>
            </a:r>
          </a:p>
        </p:txBody>
      </p:sp>
      <p:sp>
        <p:nvSpPr>
          <p:cNvPr id="273411" name="Rectangle 3"/>
          <p:cNvSpPr>
            <a:spLocks noGrp="1" noChangeArrowheads="1"/>
          </p:cNvSpPr>
          <p:nvPr>
            <p:ph type="body" idx="1"/>
          </p:nvPr>
        </p:nvSpPr>
        <p:spPr/>
        <p:txBody>
          <a:bodyPr/>
          <a:lstStyle/>
          <a:p>
            <a:endParaRPr lang="en-US"/>
          </a:p>
          <a:p>
            <a:r>
              <a:rPr lang="en-US"/>
              <a:t>Specialized academic training is a prerequisite for entering the profession</a:t>
            </a:r>
          </a:p>
          <a:p>
            <a:pPr>
              <a:buFontTx/>
              <a:buNone/>
            </a:pPr>
            <a:endParaRPr lang="en-US"/>
          </a:p>
          <a:p>
            <a:r>
              <a:rPr lang="en-US"/>
              <a:t>Best evidence that an employee meets this requirement is possession of the appropriate academic degree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6" name="Rectangle 4"/>
          <p:cNvSpPr>
            <a:spLocks noGrp="1" noChangeArrowheads="1"/>
          </p:cNvSpPr>
          <p:nvPr>
            <p:ph type="title"/>
          </p:nvPr>
        </p:nvSpPr>
        <p:spPr/>
        <p:txBody>
          <a:bodyPr/>
          <a:lstStyle/>
          <a:p>
            <a:r>
              <a:rPr lang="en-US"/>
              <a:t>Highly Compensated Test</a:t>
            </a:r>
          </a:p>
        </p:txBody>
      </p:sp>
      <p:sp>
        <p:nvSpPr>
          <p:cNvPr id="197637" name="Rectangle 5"/>
          <p:cNvSpPr>
            <a:spLocks noGrp="1" noChangeArrowheads="1"/>
          </p:cNvSpPr>
          <p:nvPr>
            <p:ph type="body" idx="1"/>
          </p:nvPr>
        </p:nvSpPr>
        <p:spPr/>
        <p:txBody>
          <a:bodyPr/>
          <a:lstStyle/>
          <a:p>
            <a:r>
              <a:rPr lang="en-US"/>
              <a:t>Total annual compensation of at least $100,000</a:t>
            </a:r>
          </a:p>
          <a:p>
            <a:r>
              <a:rPr lang="en-US"/>
              <a:t>At least $455 per week paid on a salary or fee basis</a:t>
            </a:r>
          </a:p>
          <a:p>
            <a:r>
              <a:rPr lang="en-US"/>
              <a:t>Perform office or non-manual work</a:t>
            </a:r>
          </a:p>
          <a:p>
            <a:r>
              <a:rPr lang="en-US"/>
              <a:t>Customarily and regularly perform any one or more of the exempt duties identified in the standard tests for the executive, administrative or professional exemptions</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p:cNvSpPr>
            <a:spLocks noGrp="1" noChangeArrowheads="1"/>
          </p:cNvSpPr>
          <p:nvPr>
            <p:ph type="title"/>
          </p:nvPr>
        </p:nvSpPr>
        <p:spPr/>
        <p:txBody>
          <a:bodyPr/>
          <a:lstStyle/>
          <a:p>
            <a:r>
              <a:rPr lang="en-US" sz="3200"/>
              <a:t>Prolonged Course of Specialized Intellectual Instruction</a:t>
            </a:r>
          </a:p>
        </p:txBody>
      </p:sp>
      <p:sp>
        <p:nvSpPr>
          <p:cNvPr id="274435" name="Rectangle 3"/>
          <p:cNvSpPr>
            <a:spLocks noGrp="1" noChangeArrowheads="1"/>
          </p:cNvSpPr>
          <p:nvPr>
            <p:ph type="body" idx="1"/>
          </p:nvPr>
        </p:nvSpPr>
        <p:spPr/>
        <p:txBody>
          <a:bodyPr/>
          <a:lstStyle/>
          <a:p>
            <a:pPr>
              <a:lnSpc>
                <a:spcPct val="90000"/>
              </a:lnSpc>
            </a:pPr>
            <a:r>
              <a:rPr lang="en-US"/>
              <a:t>The learned professional exemption is </a:t>
            </a:r>
            <a:r>
              <a:rPr lang="en-US" i="1">
                <a:solidFill>
                  <a:srgbClr val="FFFF00"/>
                </a:solidFill>
              </a:rPr>
              <a:t>not</a:t>
            </a:r>
            <a:r>
              <a:rPr lang="en-US"/>
              <a:t> available for occupations that may be performed with:</a:t>
            </a:r>
          </a:p>
          <a:p>
            <a:pPr lvl="1">
              <a:lnSpc>
                <a:spcPct val="90000"/>
              </a:lnSpc>
            </a:pPr>
            <a:r>
              <a:rPr lang="en-US"/>
              <a:t>Only the general knowledge acquired by an academic degree in any field</a:t>
            </a:r>
          </a:p>
          <a:p>
            <a:pPr lvl="1">
              <a:lnSpc>
                <a:spcPct val="90000"/>
              </a:lnSpc>
            </a:pPr>
            <a:r>
              <a:rPr lang="en-US"/>
              <a:t>Knowledge acquired through an apprenticeship</a:t>
            </a:r>
          </a:p>
          <a:p>
            <a:pPr lvl="1">
              <a:lnSpc>
                <a:spcPct val="90000"/>
              </a:lnSpc>
            </a:pPr>
            <a:r>
              <a:rPr lang="en-US"/>
              <a:t>Training in the performance of routine mental, manual, mechanical or physical processes</a:t>
            </a:r>
          </a:p>
          <a:p>
            <a:pPr>
              <a:lnSpc>
                <a:spcPct val="90000"/>
              </a:lnSpc>
            </a:pPr>
            <a:r>
              <a:rPr lang="en-US"/>
              <a:t>The exemption also </a:t>
            </a:r>
            <a:r>
              <a:rPr lang="en-US" i="1">
                <a:solidFill>
                  <a:srgbClr val="FFFF00"/>
                </a:solidFill>
              </a:rPr>
              <a:t>does not</a:t>
            </a:r>
            <a:r>
              <a:rPr lang="en-US"/>
              <a:t> apply to occupations in which most employees acquire skill by experience</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noChangeArrowheads="1"/>
          </p:cNvSpPr>
          <p:nvPr>
            <p:ph type="title"/>
          </p:nvPr>
        </p:nvSpPr>
        <p:spPr/>
        <p:txBody>
          <a:bodyPr/>
          <a:lstStyle/>
          <a:p>
            <a:r>
              <a:rPr lang="en-US"/>
              <a:t>Customarily</a:t>
            </a:r>
          </a:p>
        </p:txBody>
      </p:sp>
      <p:sp>
        <p:nvSpPr>
          <p:cNvPr id="275459" name="Rectangle 3"/>
          <p:cNvSpPr>
            <a:spLocks noGrp="1" noChangeArrowheads="1"/>
          </p:cNvSpPr>
          <p:nvPr>
            <p:ph type="body" idx="1"/>
          </p:nvPr>
        </p:nvSpPr>
        <p:spPr/>
        <p:txBody>
          <a:bodyPr/>
          <a:lstStyle/>
          <a:p>
            <a:pPr>
              <a:lnSpc>
                <a:spcPct val="90000"/>
              </a:lnSpc>
            </a:pPr>
            <a:r>
              <a:rPr lang="en-US"/>
              <a:t>Exemption is also available to employees in learned professions who:</a:t>
            </a:r>
          </a:p>
          <a:p>
            <a:pPr lvl="1">
              <a:lnSpc>
                <a:spcPct val="90000"/>
              </a:lnSpc>
            </a:pPr>
            <a:r>
              <a:rPr lang="en-US"/>
              <a:t>Have substantially the same knowledge level and</a:t>
            </a:r>
          </a:p>
          <a:p>
            <a:pPr lvl="1">
              <a:lnSpc>
                <a:spcPct val="90000"/>
              </a:lnSpc>
            </a:pPr>
            <a:r>
              <a:rPr lang="en-US"/>
              <a:t>Perform substantially the same work as the degreed professionals,</a:t>
            </a:r>
          </a:p>
          <a:p>
            <a:pPr lvl="1">
              <a:lnSpc>
                <a:spcPct val="90000"/>
              </a:lnSpc>
            </a:pPr>
            <a:r>
              <a:rPr lang="en-US"/>
              <a:t>But attained the advanced knowledge through a combination of work experience and intellectual instruction</a:t>
            </a:r>
          </a:p>
          <a:p>
            <a:pPr>
              <a:lnSpc>
                <a:spcPct val="90000"/>
              </a:lnSpc>
            </a:pPr>
            <a:r>
              <a:rPr lang="en-US"/>
              <a:t>Examples:</a:t>
            </a:r>
          </a:p>
          <a:p>
            <a:pPr lvl="1">
              <a:lnSpc>
                <a:spcPct val="90000"/>
              </a:lnSpc>
            </a:pPr>
            <a:r>
              <a:rPr lang="en-US"/>
              <a:t>Lawyer who did not attend law school</a:t>
            </a:r>
          </a:p>
          <a:p>
            <a:pPr lvl="1">
              <a:lnSpc>
                <a:spcPct val="90000"/>
              </a:lnSpc>
            </a:pPr>
            <a:r>
              <a:rPr lang="en-US"/>
              <a:t>Chemist who does not have a chemistry degree</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2"/>
          <p:cNvSpPr>
            <a:spLocks noGrp="1" noChangeArrowheads="1"/>
          </p:cNvSpPr>
          <p:nvPr>
            <p:ph type="title"/>
          </p:nvPr>
        </p:nvSpPr>
        <p:spPr/>
        <p:txBody>
          <a:bodyPr/>
          <a:lstStyle/>
          <a:p>
            <a:r>
              <a:rPr lang="en-US"/>
              <a:t>Doctors</a:t>
            </a:r>
          </a:p>
        </p:txBody>
      </p:sp>
      <p:sp>
        <p:nvSpPr>
          <p:cNvPr id="276483" name="Rectangle 3"/>
          <p:cNvSpPr>
            <a:spLocks noGrp="1" noChangeArrowheads="1"/>
          </p:cNvSpPr>
          <p:nvPr>
            <p:ph type="body" idx="1"/>
          </p:nvPr>
        </p:nvSpPr>
        <p:spPr/>
        <p:txBody>
          <a:bodyPr/>
          <a:lstStyle/>
          <a:p>
            <a:pPr>
              <a:lnSpc>
                <a:spcPct val="90000"/>
              </a:lnSpc>
            </a:pPr>
            <a:r>
              <a:rPr lang="en-US"/>
              <a:t>The learned professional exemption applies to any employee who holds a valid license or certificate permitting the practice of medicine</a:t>
            </a:r>
          </a:p>
          <a:p>
            <a:pPr lvl="1">
              <a:lnSpc>
                <a:spcPct val="90000"/>
              </a:lnSpc>
            </a:pPr>
            <a:r>
              <a:rPr lang="en-US"/>
              <a:t>Osteopathic physicians</a:t>
            </a:r>
          </a:p>
          <a:p>
            <a:pPr lvl="1">
              <a:lnSpc>
                <a:spcPct val="90000"/>
              </a:lnSpc>
            </a:pPr>
            <a:r>
              <a:rPr lang="en-US"/>
              <a:t>Podiatrists</a:t>
            </a:r>
          </a:p>
          <a:p>
            <a:pPr lvl="1">
              <a:lnSpc>
                <a:spcPct val="90000"/>
              </a:lnSpc>
            </a:pPr>
            <a:r>
              <a:rPr lang="en-US"/>
              <a:t>Dentists</a:t>
            </a:r>
          </a:p>
          <a:p>
            <a:pPr lvl="1">
              <a:lnSpc>
                <a:spcPct val="90000"/>
              </a:lnSpc>
            </a:pPr>
            <a:r>
              <a:rPr lang="en-US"/>
              <a:t>Optometrists</a:t>
            </a:r>
          </a:p>
          <a:p>
            <a:pPr>
              <a:lnSpc>
                <a:spcPct val="90000"/>
              </a:lnSpc>
            </a:pPr>
            <a:r>
              <a:rPr lang="en-US"/>
              <a:t>The exemption is also available to an employee who holds the requisite academic degree for the general practice of medicine and is engaged in an internship or resident program</a:t>
            </a: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2"/>
          <p:cNvSpPr>
            <a:spLocks noGrp="1" noChangeArrowheads="1"/>
          </p:cNvSpPr>
          <p:nvPr>
            <p:ph type="title"/>
          </p:nvPr>
        </p:nvSpPr>
        <p:spPr/>
        <p:txBody>
          <a:bodyPr/>
          <a:lstStyle/>
          <a:p>
            <a:r>
              <a:rPr lang="en-US"/>
              <a:t>Nurses</a:t>
            </a:r>
          </a:p>
        </p:txBody>
      </p:sp>
      <p:sp>
        <p:nvSpPr>
          <p:cNvPr id="277507" name="Rectangle 3"/>
          <p:cNvSpPr>
            <a:spLocks noGrp="1" noChangeArrowheads="1"/>
          </p:cNvSpPr>
          <p:nvPr>
            <p:ph type="body" idx="1"/>
          </p:nvPr>
        </p:nvSpPr>
        <p:spPr/>
        <p:txBody>
          <a:bodyPr/>
          <a:lstStyle/>
          <a:p>
            <a:r>
              <a:rPr lang="en-US"/>
              <a:t>Registered nurses who are registered by the appropriate State examining board generally meet the duties requirements for the learned professional exemption</a:t>
            </a:r>
          </a:p>
          <a:p>
            <a:pPr lvl="1"/>
            <a:r>
              <a:rPr lang="en-US"/>
              <a:t>Many registered nurses, however, are paid by the hour, not on a </a:t>
            </a:r>
            <a:r>
              <a:rPr lang="en-US" u="sng"/>
              <a:t>salary basis</a:t>
            </a:r>
            <a:r>
              <a:rPr lang="en-US"/>
              <a:t>, and thus are entitled to overtime pay</a:t>
            </a:r>
          </a:p>
          <a:p>
            <a:r>
              <a:rPr lang="en-US"/>
              <a:t>Licensed practical nurses generally </a:t>
            </a:r>
            <a:r>
              <a:rPr lang="en-US" i="1">
                <a:solidFill>
                  <a:srgbClr val="FFFF00"/>
                </a:solidFill>
              </a:rPr>
              <a:t>do not</a:t>
            </a:r>
            <a:r>
              <a:rPr lang="en-US"/>
              <a:t> qualify as exempt learned professionals</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Rectangle 2"/>
          <p:cNvSpPr>
            <a:spLocks noGrp="1" noChangeArrowheads="1"/>
          </p:cNvSpPr>
          <p:nvPr>
            <p:ph type="title"/>
          </p:nvPr>
        </p:nvSpPr>
        <p:spPr/>
        <p:txBody>
          <a:bodyPr/>
          <a:lstStyle/>
          <a:p>
            <a:r>
              <a:rPr lang="en-US"/>
              <a:t>Other Medical Professions</a:t>
            </a:r>
          </a:p>
        </p:txBody>
      </p:sp>
      <p:sp>
        <p:nvSpPr>
          <p:cNvPr id="278531" name="Rectangle 3"/>
          <p:cNvSpPr>
            <a:spLocks noGrp="1" noChangeArrowheads="1"/>
          </p:cNvSpPr>
          <p:nvPr>
            <p:ph type="body" idx="1"/>
          </p:nvPr>
        </p:nvSpPr>
        <p:spPr/>
        <p:txBody>
          <a:bodyPr/>
          <a:lstStyle/>
          <a:p>
            <a:pPr>
              <a:lnSpc>
                <a:spcPct val="90000"/>
              </a:lnSpc>
            </a:pPr>
            <a:r>
              <a:rPr lang="en-US"/>
              <a:t>Registered or certified medical technologists</a:t>
            </a:r>
          </a:p>
          <a:p>
            <a:pPr lvl="1">
              <a:lnSpc>
                <a:spcPct val="90000"/>
              </a:lnSpc>
            </a:pPr>
            <a:r>
              <a:rPr lang="en-US"/>
              <a:t>3 years of pre-professional study in an accredited college or university, plus 1 year of professional study in an accredited school of medical technology</a:t>
            </a:r>
          </a:p>
          <a:p>
            <a:pPr>
              <a:lnSpc>
                <a:spcPct val="90000"/>
              </a:lnSpc>
            </a:pPr>
            <a:r>
              <a:rPr lang="en-US"/>
              <a:t>Dental hygienists</a:t>
            </a:r>
          </a:p>
          <a:p>
            <a:pPr lvl="1">
              <a:lnSpc>
                <a:spcPct val="90000"/>
              </a:lnSpc>
            </a:pPr>
            <a:r>
              <a:rPr lang="en-US"/>
              <a:t>4 years of pre-professional and professional study in an accredited college or university</a:t>
            </a:r>
          </a:p>
          <a:p>
            <a:pPr>
              <a:lnSpc>
                <a:spcPct val="90000"/>
              </a:lnSpc>
            </a:pPr>
            <a:r>
              <a:rPr lang="en-US"/>
              <a:t>Certified physician assistants</a:t>
            </a:r>
          </a:p>
          <a:p>
            <a:pPr lvl="1">
              <a:lnSpc>
                <a:spcPct val="90000"/>
              </a:lnSpc>
            </a:pPr>
            <a:r>
              <a:rPr lang="en-US"/>
              <a:t>4 years of pre-professional and professional study, including graduation from an accredited physician assistant program</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Rectangle 2"/>
          <p:cNvSpPr>
            <a:spLocks noGrp="1" noChangeArrowheads="1"/>
          </p:cNvSpPr>
          <p:nvPr>
            <p:ph type="title"/>
          </p:nvPr>
        </p:nvSpPr>
        <p:spPr/>
        <p:txBody>
          <a:bodyPr/>
          <a:lstStyle/>
          <a:p>
            <a:r>
              <a:rPr lang="en-US"/>
              <a:t>Other Exempt Professions</a:t>
            </a:r>
          </a:p>
        </p:txBody>
      </p:sp>
      <p:sp>
        <p:nvSpPr>
          <p:cNvPr id="279555" name="Rectangle 3"/>
          <p:cNvSpPr>
            <a:spLocks noGrp="1" noChangeArrowheads="1"/>
          </p:cNvSpPr>
          <p:nvPr>
            <p:ph type="body" idx="1"/>
          </p:nvPr>
        </p:nvSpPr>
        <p:spPr/>
        <p:txBody>
          <a:bodyPr/>
          <a:lstStyle/>
          <a:p>
            <a:pPr>
              <a:lnSpc>
                <a:spcPct val="90000"/>
              </a:lnSpc>
            </a:pPr>
            <a:r>
              <a:rPr lang="en-US"/>
              <a:t>Lawyers</a:t>
            </a:r>
          </a:p>
          <a:p>
            <a:pPr>
              <a:lnSpc>
                <a:spcPct val="90000"/>
              </a:lnSpc>
            </a:pPr>
            <a:r>
              <a:rPr lang="en-US"/>
              <a:t>Teachers</a:t>
            </a:r>
          </a:p>
          <a:p>
            <a:pPr>
              <a:lnSpc>
                <a:spcPct val="90000"/>
              </a:lnSpc>
            </a:pPr>
            <a:r>
              <a:rPr lang="en-US"/>
              <a:t>Accountants</a:t>
            </a:r>
          </a:p>
          <a:p>
            <a:pPr>
              <a:lnSpc>
                <a:spcPct val="90000"/>
              </a:lnSpc>
            </a:pPr>
            <a:r>
              <a:rPr lang="en-US"/>
              <a:t>Pharmacists</a:t>
            </a:r>
          </a:p>
          <a:p>
            <a:pPr>
              <a:lnSpc>
                <a:spcPct val="90000"/>
              </a:lnSpc>
            </a:pPr>
            <a:r>
              <a:rPr lang="en-US"/>
              <a:t>Engineers</a:t>
            </a:r>
          </a:p>
          <a:p>
            <a:pPr>
              <a:lnSpc>
                <a:spcPct val="90000"/>
              </a:lnSpc>
            </a:pPr>
            <a:r>
              <a:rPr lang="en-US"/>
              <a:t>Actuaries</a:t>
            </a:r>
          </a:p>
          <a:p>
            <a:pPr>
              <a:lnSpc>
                <a:spcPct val="90000"/>
              </a:lnSpc>
            </a:pPr>
            <a:r>
              <a:rPr lang="en-US"/>
              <a:t>Chefs</a:t>
            </a:r>
          </a:p>
          <a:p>
            <a:pPr>
              <a:lnSpc>
                <a:spcPct val="90000"/>
              </a:lnSpc>
            </a:pPr>
            <a:r>
              <a:rPr lang="en-US"/>
              <a:t>Athletic trainers</a:t>
            </a:r>
          </a:p>
          <a:p>
            <a:pPr>
              <a:lnSpc>
                <a:spcPct val="90000"/>
              </a:lnSpc>
            </a:pPr>
            <a:r>
              <a:rPr lang="en-US"/>
              <a:t>Licensed funeral directors or embalmers</a:t>
            </a: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Rectangle 2"/>
          <p:cNvSpPr>
            <a:spLocks noGrp="1" noChangeArrowheads="1"/>
          </p:cNvSpPr>
          <p:nvPr>
            <p:ph type="title"/>
          </p:nvPr>
        </p:nvSpPr>
        <p:spPr/>
        <p:txBody>
          <a:bodyPr/>
          <a:lstStyle/>
          <a:p>
            <a:r>
              <a:rPr lang="en-US" sz="3200"/>
              <a:t>Other Nonexempt Professions</a:t>
            </a:r>
          </a:p>
        </p:txBody>
      </p:sp>
      <p:sp>
        <p:nvSpPr>
          <p:cNvPr id="280579" name="Rectangle 3"/>
          <p:cNvSpPr>
            <a:spLocks noGrp="1" noChangeArrowheads="1"/>
          </p:cNvSpPr>
          <p:nvPr>
            <p:ph type="body" idx="1"/>
          </p:nvPr>
        </p:nvSpPr>
        <p:spPr/>
        <p:txBody>
          <a:bodyPr/>
          <a:lstStyle/>
          <a:p>
            <a:r>
              <a:rPr lang="en-US"/>
              <a:t>Accounting clerks and bookkeepers who normally perform a great deal of routine work</a:t>
            </a:r>
          </a:p>
          <a:p>
            <a:r>
              <a:rPr lang="en-US"/>
              <a:t>Cooks who perform predominantly routine mental, manual, mechanical or physical work</a:t>
            </a:r>
          </a:p>
          <a:p>
            <a:r>
              <a:rPr lang="en-US"/>
              <a:t>Paralegals and legal assistants</a:t>
            </a:r>
          </a:p>
          <a:p>
            <a:r>
              <a:rPr lang="en-US"/>
              <a:t>Engineering technicians</a:t>
            </a:r>
          </a:p>
          <a:p>
            <a:endParaRPr lang="en-US"/>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8" name="Rectangle 4"/>
          <p:cNvSpPr>
            <a:spLocks noGrp="1" noChangeArrowheads="1"/>
          </p:cNvSpPr>
          <p:nvPr>
            <p:ph type="ctrTitle"/>
          </p:nvPr>
        </p:nvSpPr>
        <p:spPr/>
        <p:txBody>
          <a:bodyPr/>
          <a:lstStyle/>
          <a:p>
            <a:r>
              <a:rPr lang="en-US" sz="3600"/>
              <a:t>Creative Professional Duties</a:t>
            </a:r>
          </a:p>
        </p:txBody>
      </p:sp>
      <p:sp>
        <p:nvSpPr>
          <p:cNvPr id="287749" name="Rectangle 5"/>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2"/>
          <p:cNvSpPr>
            <a:spLocks noGrp="1" noChangeArrowheads="1"/>
          </p:cNvSpPr>
          <p:nvPr>
            <p:ph type="title"/>
          </p:nvPr>
        </p:nvSpPr>
        <p:spPr/>
        <p:txBody>
          <a:bodyPr/>
          <a:lstStyle/>
          <a:p>
            <a:r>
              <a:rPr lang="en-US"/>
              <a:t>Creative Professional Duties</a:t>
            </a:r>
          </a:p>
        </p:txBody>
      </p:sp>
      <p:sp>
        <p:nvSpPr>
          <p:cNvPr id="281603" name="Rectangle 3"/>
          <p:cNvSpPr>
            <a:spLocks noGrp="1" noChangeArrowheads="1"/>
          </p:cNvSpPr>
          <p:nvPr>
            <p:ph type="body" idx="1"/>
          </p:nvPr>
        </p:nvSpPr>
        <p:spPr/>
        <p:txBody>
          <a:bodyPr/>
          <a:lstStyle/>
          <a:p>
            <a:endParaRPr lang="en-US"/>
          </a:p>
          <a:p>
            <a:r>
              <a:rPr lang="en-US"/>
              <a:t>The employee’s </a:t>
            </a:r>
            <a:r>
              <a:rPr lang="en-US" u="sng"/>
              <a:t>primary duty</a:t>
            </a:r>
            <a:r>
              <a:rPr lang="en-US"/>
              <a:t> must be the performance of work requiring </a:t>
            </a:r>
            <a:r>
              <a:rPr lang="en-US" u="sng"/>
              <a:t>invention, imagination, originality or talent</a:t>
            </a:r>
            <a:r>
              <a:rPr lang="en-US"/>
              <a:t> in a </a:t>
            </a:r>
            <a:r>
              <a:rPr lang="en-US" u="sng"/>
              <a:t>recognized field of artistic or creative endeavor</a:t>
            </a:r>
            <a:endParaRPr lang="en-US"/>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2"/>
          <p:cNvSpPr>
            <a:spLocks noGrp="1" noChangeArrowheads="1"/>
          </p:cNvSpPr>
          <p:nvPr>
            <p:ph type="title"/>
          </p:nvPr>
        </p:nvSpPr>
        <p:spPr/>
        <p:txBody>
          <a:bodyPr/>
          <a:lstStyle/>
          <a:p>
            <a:r>
              <a:rPr lang="en-US" sz="3200"/>
              <a:t>Recognized Field of Artistic or Creative Endeavor</a:t>
            </a:r>
          </a:p>
        </p:txBody>
      </p:sp>
      <p:sp>
        <p:nvSpPr>
          <p:cNvPr id="282627" name="Rectangle 3"/>
          <p:cNvSpPr>
            <a:spLocks noGrp="1" noChangeArrowheads="1"/>
          </p:cNvSpPr>
          <p:nvPr>
            <p:ph type="body" idx="1"/>
          </p:nvPr>
        </p:nvSpPr>
        <p:spPr/>
        <p:txBody>
          <a:bodyPr/>
          <a:lstStyle/>
          <a:p>
            <a:r>
              <a:rPr lang="en-US"/>
              <a:t>Music</a:t>
            </a:r>
          </a:p>
          <a:p>
            <a:pPr lvl="1"/>
            <a:r>
              <a:rPr lang="en-US"/>
              <a:t>Musicians, composers, conductors, soloists</a:t>
            </a:r>
          </a:p>
          <a:p>
            <a:r>
              <a:rPr lang="en-US"/>
              <a:t>Writing</a:t>
            </a:r>
          </a:p>
          <a:p>
            <a:pPr lvl="1"/>
            <a:r>
              <a:rPr lang="en-US"/>
              <a:t>Essayists, novelists, short-story writers, play writers</a:t>
            </a:r>
          </a:p>
          <a:p>
            <a:pPr lvl="1"/>
            <a:r>
              <a:rPr lang="en-US"/>
              <a:t>Screen play writers who choose their own subjects</a:t>
            </a:r>
          </a:p>
          <a:p>
            <a:pPr lvl="1"/>
            <a:r>
              <a:rPr lang="en-US"/>
              <a:t>Responsible writing positions in advertising agencies</a:t>
            </a:r>
          </a:p>
          <a:p>
            <a:r>
              <a:rPr lang="en-US"/>
              <a:t>Acting</a:t>
            </a:r>
          </a:p>
          <a:p>
            <a:r>
              <a:rPr lang="en-US"/>
              <a:t>Graphic Arts</a:t>
            </a:r>
          </a:p>
          <a:p>
            <a:pPr lvl="1"/>
            <a:r>
              <a:rPr lang="en-US"/>
              <a:t>Painters, photographers, cartoonists</a:t>
            </a:r>
          </a:p>
          <a:p>
            <a:pPr lvl="1"/>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p:txBody>
          <a:bodyPr/>
          <a:lstStyle/>
          <a:p>
            <a:r>
              <a:rPr lang="en-US"/>
              <a:t>Total Annual Compensation</a:t>
            </a:r>
          </a:p>
        </p:txBody>
      </p:sp>
      <p:sp>
        <p:nvSpPr>
          <p:cNvPr id="198659" name="Rectangle 3"/>
          <p:cNvSpPr>
            <a:spLocks noGrp="1" noChangeArrowheads="1"/>
          </p:cNvSpPr>
          <p:nvPr>
            <p:ph type="body" idx="1"/>
          </p:nvPr>
        </p:nvSpPr>
        <p:spPr/>
        <p:txBody>
          <a:bodyPr/>
          <a:lstStyle/>
          <a:p>
            <a:r>
              <a:rPr lang="en-US"/>
              <a:t>Total annual compensation includes:</a:t>
            </a:r>
          </a:p>
          <a:p>
            <a:pPr lvl="1"/>
            <a:r>
              <a:rPr lang="en-US"/>
              <a:t>Commissions</a:t>
            </a:r>
          </a:p>
          <a:p>
            <a:pPr lvl="1"/>
            <a:r>
              <a:rPr lang="en-US"/>
              <a:t>Nondiscretionary bonuses</a:t>
            </a:r>
          </a:p>
          <a:p>
            <a:pPr lvl="1"/>
            <a:r>
              <a:rPr lang="en-US"/>
              <a:t>Other nondiscretionary compensation earned during a 52-week period</a:t>
            </a:r>
          </a:p>
          <a:p>
            <a:r>
              <a:rPr lang="en-US"/>
              <a:t>Total annual compensation does not include:</a:t>
            </a:r>
          </a:p>
          <a:p>
            <a:pPr lvl="1"/>
            <a:r>
              <a:rPr lang="en-US"/>
              <a:t>Credit for board, lodging or other facilities</a:t>
            </a:r>
          </a:p>
          <a:p>
            <a:pPr lvl="1"/>
            <a:r>
              <a:rPr lang="en-US"/>
              <a:t>Payments for medical or life insurance</a:t>
            </a:r>
          </a:p>
          <a:p>
            <a:pPr lvl="1"/>
            <a:r>
              <a:rPr lang="en-US"/>
              <a:t>Contributions to retirement plans or fringe benefits</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p:cNvSpPr>
            <a:spLocks noGrp="1" noChangeArrowheads="1"/>
          </p:cNvSpPr>
          <p:nvPr>
            <p:ph type="title"/>
          </p:nvPr>
        </p:nvSpPr>
        <p:spPr/>
        <p:txBody>
          <a:bodyPr/>
          <a:lstStyle/>
          <a:p>
            <a:r>
              <a:rPr lang="en-US" sz="3200"/>
              <a:t>Invention, Imagination, Originality or Talent</a:t>
            </a:r>
          </a:p>
        </p:txBody>
      </p:sp>
      <p:sp>
        <p:nvSpPr>
          <p:cNvPr id="283651" name="Rectangle 3"/>
          <p:cNvSpPr>
            <a:spLocks noGrp="1" noChangeArrowheads="1"/>
          </p:cNvSpPr>
          <p:nvPr>
            <p:ph type="body" idx="1"/>
          </p:nvPr>
        </p:nvSpPr>
        <p:spPr/>
        <p:txBody>
          <a:bodyPr/>
          <a:lstStyle/>
          <a:p>
            <a:pPr>
              <a:lnSpc>
                <a:spcPct val="90000"/>
              </a:lnSpc>
            </a:pPr>
            <a:r>
              <a:rPr lang="en-US"/>
              <a:t>A creative professional must perform work requiring invention, imagination, originality or talent</a:t>
            </a:r>
          </a:p>
          <a:p>
            <a:pPr>
              <a:lnSpc>
                <a:spcPct val="90000"/>
              </a:lnSpc>
            </a:pPr>
            <a:r>
              <a:rPr lang="en-US"/>
              <a:t>Creative professional work </a:t>
            </a:r>
            <a:r>
              <a:rPr lang="en-US" i="1">
                <a:solidFill>
                  <a:srgbClr val="FFFF00"/>
                </a:solidFill>
              </a:rPr>
              <a:t>does not</a:t>
            </a:r>
            <a:r>
              <a:rPr lang="en-US"/>
              <a:t> include:</a:t>
            </a:r>
          </a:p>
          <a:p>
            <a:pPr lvl="1">
              <a:lnSpc>
                <a:spcPct val="90000"/>
              </a:lnSpc>
            </a:pPr>
            <a:r>
              <a:rPr lang="en-US"/>
              <a:t>Work that primarily depends on intelligence, diligence and accuracy</a:t>
            </a:r>
          </a:p>
          <a:p>
            <a:pPr lvl="1">
              <a:lnSpc>
                <a:spcPct val="90000"/>
              </a:lnSpc>
            </a:pPr>
            <a:r>
              <a:rPr lang="en-US"/>
              <a:t>Work that can be produced by a person with general manual ability and training</a:t>
            </a:r>
          </a:p>
          <a:p>
            <a:pPr>
              <a:lnSpc>
                <a:spcPct val="90000"/>
              </a:lnSpc>
            </a:pPr>
            <a:r>
              <a:rPr lang="en-US"/>
              <a:t>Exempt status is determined on a case-by-case basis, depending on the extent of the invention, imagination, originality or talent exercised</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Rectangle 2"/>
          <p:cNvSpPr>
            <a:spLocks noGrp="1" noChangeArrowheads="1"/>
          </p:cNvSpPr>
          <p:nvPr>
            <p:ph type="title"/>
          </p:nvPr>
        </p:nvSpPr>
        <p:spPr/>
        <p:txBody>
          <a:bodyPr/>
          <a:lstStyle/>
          <a:p>
            <a:r>
              <a:rPr lang="en-US"/>
              <a:t>Journalists</a:t>
            </a:r>
          </a:p>
        </p:txBody>
      </p:sp>
      <p:sp>
        <p:nvSpPr>
          <p:cNvPr id="284675" name="Rectangle 3"/>
          <p:cNvSpPr>
            <a:spLocks noGrp="1" noChangeArrowheads="1"/>
          </p:cNvSpPr>
          <p:nvPr>
            <p:ph type="body" idx="1"/>
          </p:nvPr>
        </p:nvSpPr>
        <p:spPr/>
        <p:txBody>
          <a:bodyPr/>
          <a:lstStyle/>
          <a:p>
            <a:pPr>
              <a:lnSpc>
                <a:spcPct val="90000"/>
              </a:lnSpc>
            </a:pPr>
            <a:r>
              <a:rPr lang="en-US"/>
              <a:t>Employees of newspapers, magazines, television and other media are not exempt if they:</a:t>
            </a:r>
          </a:p>
          <a:p>
            <a:pPr lvl="1">
              <a:lnSpc>
                <a:spcPct val="90000"/>
              </a:lnSpc>
            </a:pPr>
            <a:r>
              <a:rPr lang="en-US"/>
              <a:t>Collect, organize and record information that is routine or public</a:t>
            </a:r>
          </a:p>
          <a:p>
            <a:pPr lvl="1">
              <a:lnSpc>
                <a:spcPct val="90000"/>
              </a:lnSpc>
            </a:pPr>
            <a:r>
              <a:rPr lang="en-US"/>
              <a:t>Do not contribute a unique interpretation or analysis</a:t>
            </a:r>
          </a:p>
          <a:p>
            <a:pPr lvl="1">
              <a:lnSpc>
                <a:spcPct val="90000"/>
              </a:lnSpc>
            </a:pPr>
            <a:r>
              <a:rPr lang="en-US"/>
              <a:t>Their work product is subject to substantial control</a:t>
            </a:r>
          </a:p>
          <a:p>
            <a:pPr>
              <a:lnSpc>
                <a:spcPct val="90000"/>
              </a:lnSpc>
            </a:pPr>
            <a:r>
              <a:rPr lang="en-US"/>
              <a:t>Journalists may be exempt if they:</a:t>
            </a:r>
          </a:p>
          <a:p>
            <a:pPr lvl="1">
              <a:lnSpc>
                <a:spcPct val="90000"/>
              </a:lnSpc>
            </a:pPr>
            <a:r>
              <a:rPr lang="en-US"/>
              <a:t>Perform on-air in radio or television</a:t>
            </a:r>
          </a:p>
          <a:p>
            <a:pPr lvl="1">
              <a:lnSpc>
                <a:spcPct val="90000"/>
              </a:lnSpc>
            </a:pPr>
            <a:r>
              <a:rPr lang="en-US"/>
              <a:t>Conduct investigative interviews</a:t>
            </a:r>
          </a:p>
          <a:p>
            <a:pPr lvl="1">
              <a:lnSpc>
                <a:spcPct val="90000"/>
              </a:lnSpc>
            </a:pPr>
            <a:r>
              <a:rPr lang="en-US"/>
              <a:t>Analyze or interpret public events</a:t>
            </a:r>
          </a:p>
          <a:p>
            <a:pPr lvl="1">
              <a:lnSpc>
                <a:spcPct val="90000"/>
              </a:lnSpc>
            </a:pPr>
            <a:r>
              <a:rPr lang="en-US"/>
              <a:t>Write editorials, opinion columns or commentary</a:t>
            </a: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2"/>
          <p:cNvSpPr>
            <a:spLocks noGrp="1" noChangeArrowheads="1"/>
          </p:cNvSpPr>
          <p:nvPr>
            <p:ph type="title"/>
          </p:nvPr>
        </p:nvSpPr>
        <p:spPr/>
        <p:txBody>
          <a:bodyPr/>
          <a:lstStyle/>
          <a:p>
            <a:r>
              <a:rPr lang="en-US"/>
              <a:t>Review</a:t>
            </a:r>
          </a:p>
        </p:txBody>
      </p:sp>
      <p:sp>
        <p:nvSpPr>
          <p:cNvPr id="285699" name="Rectangle 3"/>
          <p:cNvSpPr>
            <a:spLocks noGrp="1" noChangeArrowheads="1"/>
          </p:cNvSpPr>
          <p:nvPr>
            <p:ph type="body" idx="1"/>
          </p:nvPr>
        </p:nvSpPr>
        <p:spPr/>
        <p:txBody>
          <a:bodyPr/>
          <a:lstStyle/>
          <a:p>
            <a:r>
              <a:rPr lang="en-US"/>
              <a:t>Learned Professional</a:t>
            </a:r>
          </a:p>
          <a:p>
            <a:pPr lvl="1"/>
            <a:r>
              <a:rPr lang="en-US"/>
              <a:t>Primary duty of the performance of work requiring knowledge of an advanced type in a field of science or learning customarily acquired by a prolonged course of specialized intellectual instruction</a:t>
            </a:r>
          </a:p>
          <a:p>
            <a:r>
              <a:rPr lang="en-US"/>
              <a:t>Creative Professional</a:t>
            </a:r>
          </a:p>
          <a:p>
            <a:pPr lvl="1"/>
            <a:r>
              <a:rPr lang="en-US"/>
              <a:t>Primary duty of the performance of work requiring invention, imagination, originality or talent in a recognized field of artistic or creative endeavor</a:t>
            </a: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4" name="Rectangle 4"/>
          <p:cNvSpPr>
            <a:spLocks noGrp="1" noChangeArrowheads="1"/>
          </p:cNvSpPr>
          <p:nvPr>
            <p:ph type="title"/>
          </p:nvPr>
        </p:nvSpPr>
        <p:spPr/>
        <p:txBody>
          <a:bodyPr/>
          <a:lstStyle/>
          <a:p>
            <a:r>
              <a:rPr lang="en-US"/>
              <a:t>For More Information</a:t>
            </a:r>
          </a:p>
        </p:txBody>
      </p:sp>
      <p:sp>
        <p:nvSpPr>
          <p:cNvPr id="286725" name="Rectangle 5"/>
          <p:cNvSpPr>
            <a:spLocks noGrp="1" noChangeArrowheads="1"/>
          </p:cNvSpPr>
          <p:nvPr>
            <p:ph type="body" idx="1"/>
          </p:nvPr>
        </p:nvSpPr>
        <p:spPr/>
        <p:txBody>
          <a:bodyPr/>
          <a:lstStyle/>
          <a:p>
            <a:pPr>
              <a:lnSpc>
                <a:spcPct val="90000"/>
              </a:lnSpc>
            </a:pPr>
            <a:r>
              <a:rPr lang="en-US"/>
              <a:t>Other resources on the Part 541 exemptions are available at </a:t>
            </a:r>
            <a:r>
              <a:rPr lang="en-US" u="sng"/>
              <a:t>www.dol.gov\fairpay</a:t>
            </a:r>
          </a:p>
          <a:p>
            <a:pPr lvl="1">
              <a:lnSpc>
                <a:spcPct val="90000"/>
              </a:lnSpc>
            </a:pPr>
            <a:r>
              <a:rPr lang="en-US"/>
              <a:t>Regulations</a:t>
            </a:r>
          </a:p>
          <a:p>
            <a:pPr lvl="1">
              <a:lnSpc>
                <a:spcPct val="90000"/>
              </a:lnSpc>
            </a:pPr>
            <a:r>
              <a:rPr lang="en-US"/>
              <a:t>Preamble</a:t>
            </a:r>
          </a:p>
          <a:p>
            <a:pPr lvl="1">
              <a:lnSpc>
                <a:spcPct val="90000"/>
              </a:lnSpc>
            </a:pPr>
            <a:r>
              <a:rPr lang="en-US"/>
              <a:t>Fact Sheets</a:t>
            </a:r>
          </a:p>
          <a:p>
            <a:pPr lvl="1">
              <a:lnSpc>
                <a:spcPct val="90000"/>
              </a:lnSpc>
            </a:pPr>
            <a:r>
              <a:rPr lang="en-US"/>
              <a:t>Field Operations Handbook</a:t>
            </a:r>
          </a:p>
          <a:p>
            <a:pPr lvl="1">
              <a:lnSpc>
                <a:spcPct val="90000"/>
              </a:lnSpc>
            </a:pPr>
            <a:r>
              <a:rPr lang="en-US"/>
              <a:t>Frequently Asked Questions</a:t>
            </a:r>
          </a:p>
          <a:p>
            <a:pPr>
              <a:lnSpc>
                <a:spcPct val="90000"/>
              </a:lnSpc>
            </a:pPr>
            <a:r>
              <a:rPr lang="en-US"/>
              <a:t>To ask a specific question or register a comment:</a:t>
            </a:r>
          </a:p>
          <a:p>
            <a:pPr lvl="1">
              <a:lnSpc>
                <a:spcPct val="90000"/>
              </a:lnSpc>
            </a:pPr>
            <a:r>
              <a:rPr lang="en-US"/>
              <a:t>Email: fairpay@dol.gov</a:t>
            </a:r>
          </a:p>
          <a:p>
            <a:pPr lvl="1">
              <a:lnSpc>
                <a:spcPct val="90000"/>
              </a:lnSpc>
            </a:pPr>
            <a:r>
              <a:rPr lang="en-US"/>
              <a:t>Telephone, toll-free: 1-866-4US-WAGE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ChangeArrowheads="1"/>
          </p:cNvSpPr>
          <p:nvPr>
            <p:ph type="title"/>
          </p:nvPr>
        </p:nvSpPr>
        <p:spPr/>
        <p:txBody>
          <a:bodyPr/>
          <a:lstStyle/>
          <a:p>
            <a:r>
              <a:rPr lang="en-US" sz="3200"/>
              <a:t>Make-Up Payment &amp; Pro-Rating</a:t>
            </a:r>
          </a:p>
        </p:txBody>
      </p:sp>
      <p:sp>
        <p:nvSpPr>
          <p:cNvPr id="200707" name="Rectangle 3"/>
          <p:cNvSpPr>
            <a:spLocks noGrp="1" noChangeArrowheads="1"/>
          </p:cNvSpPr>
          <p:nvPr>
            <p:ph type="body" idx="1"/>
          </p:nvPr>
        </p:nvSpPr>
        <p:spPr/>
        <p:txBody>
          <a:bodyPr/>
          <a:lstStyle/>
          <a:p>
            <a:pPr>
              <a:lnSpc>
                <a:spcPct val="90000"/>
              </a:lnSpc>
            </a:pPr>
            <a:r>
              <a:rPr lang="en-US"/>
              <a:t>If an employee’s total annual compensation does not equal $100,000 by the end of the year:</a:t>
            </a:r>
          </a:p>
          <a:p>
            <a:pPr lvl="1">
              <a:lnSpc>
                <a:spcPct val="90000"/>
              </a:lnSpc>
            </a:pPr>
            <a:r>
              <a:rPr lang="en-US"/>
              <a:t>The employer may, within one month after the end of the year, make one final payment to reach the $100,000 level; or</a:t>
            </a:r>
          </a:p>
          <a:p>
            <a:pPr lvl="1">
              <a:lnSpc>
                <a:spcPct val="90000"/>
              </a:lnSpc>
            </a:pPr>
            <a:r>
              <a:rPr lang="en-US"/>
              <a:t>The employee will be tested for exemption under the standard duties tests</a:t>
            </a:r>
          </a:p>
          <a:p>
            <a:pPr>
              <a:lnSpc>
                <a:spcPct val="90000"/>
              </a:lnSpc>
            </a:pPr>
            <a:r>
              <a:rPr lang="en-US"/>
              <a:t>The $100,000 may be pro-rated for employees who do not work the full year</a:t>
            </a:r>
          </a:p>
          <a:p>
            <a:pPr>
              <a:lnSpc>
                <a:spcPct val="90000"/>
              </a:lnSpc>
            </a:pPr>
            <a:r>
              <a:rPr lang="en-US"/>
              <a:t>The employer may use any 52-week period as the year</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WHD Slide Master">
  <a:themeElements>
    <a:clrScheme name="WHD Slide 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WHD Slide Master">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38100" cap="flat" cmpd="sng" algn="ctr">
          <a:solidFill>
            <a:srgbClr val="000066"/>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38100" cap="flat" cmpd="sng" algn="ctr">
          <a:solidFill>
            <a:srgbClr val="000066"/>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WHD Slide 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WHD Slide 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WHD Slide 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WHD Slide 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WHD Slide 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WHD Slide 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WHD Slide 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WHD Slide 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WHD Slide 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WHD Slide 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WHD Slide 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WHD Slide 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C9E9F2DE48A81478E7A612E31D2B995" ma:contentTypeVersion="1" ma:contentTypeDescription="Create a new document." ma:contentTypeScope="" ma:versionID="88aa3f9c731944c7a73ca7b7a1beb3f7">
  <xsd:schema xmlns:xsd="http://www.w3.org/2001/XMLSchema" xmlns:p="http://schemas.microsoft.com/office/2006/metadata/properties" targetNamespace="http://schemas.microsoft.com/office/2006/metadata/properties" ma:root="true" ma:fieldsID="db110549299b39bb81193e4d75ad3e68">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A6AC9EF7-B0E1-44B1-B8AF-85EECBCA0C11}"/>
</file>

<file path=customXml/itemProps2.xml><?xml version="1.0" encoding="utf-8"?>
<ds:datastoreItem xmlns:ds="http://schemas.openxmlformats.org/officeDocument/2006/customXml" ds:itemID="{8EE31525-7E9D-4F3D-A9D4-320710F4EADD}"/>
</file>

<file path=customXml/itemProps3.xml><?xml version="1.0" encoding="utf-8"?>
<ds:datastoreItem xmlns:ds="http://schemas.openxmlformats.org/officeDocument/2006/customXml" ds:itemID="{65DA1319-20D9-416B-BD6D-0ECCE9E29B57}"/>
</file>

<file path=docProps/app.xml><?xml version="1.0" encoding="utf-8"?>
<Properties xmlns="http://schemas.openxmlformats.org/officeDocument/2006/extended-properties" xmlns:vt="http://schemas.openxmlformats.org/officeDocument/2006/docPropsVTypes">
  <Template/>
  <TotalTime>3689</TotalTime>
  <Words>11982</Words>
  <Application>Microsoft Office PowerPoint</Application>
  <PresentationFormat>On-screen Show (4:3)</PresentationFormat>
  <Paragraphs>837</Paragraphs>
  <Slides>83</Slides>
  <Notes>79</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83</vt:i4>
      </vt:variant>
    </vt:vector>
  </HeadingPairs>
  <TitlesOfParts>
    <vt:vector size="88" baseType="lpstr">
      <vt:lpstr>Arial</vt:lpstr>
      <vt:lpstr>Tahoma</vt:lpstr>
      <vt:lpstr>Wingdings</vt:lpstr>
      <vt:lpstr>ＭＳ Ｐゴシック</vt:lpstr>
      <vt:lpstr>WHD Slide Master</vt:lpstr>
      <vt:lpstr>The Fair Labor Standards Act: Executive, Administrative and Professional Exemptions</vt:lpstr>
      <vt:lpstr>Fair Labor Standards Act</vt:lpstr>
      <vt:lpstr>“White Collar” Exemptions</vt:lpstr>
      <vt:lpstr>Three Tests for Exemption</vt:lpstr>
      <vt:lpstr>Salary Level</vt:lpstr>
      <vt:lpstr>Minimum Salary Level: $455</vt:lpstr>
      <vt:lpstr>Highly Compensated Test</vt:lpstr>
      <vt:lpstr>Total Annual Compensation</vt:lpstr>
      <vt:lpstr>Make-Up Payment &amp; Pro-Rating</vt:lpstr>
      <vt:lpstr>Office or Non-manual Work</vt:lpstr>
      <vt:lpstr>Customarily and Regularly</vt:lpstr>
      <vt:lpstr>Salary Basis</vt:lpstr>
      <vt:lpstr>Salary Basis Test</vt:lpstr>
      <vt:lpstr>Deductions From Salary</vt:lpstr>
      <vt:lpstr> Permitted Salary Deductions</vt:lpstr>
      <vt:lpstr> Permitted Salary Deductions</vt:lpstr>
      <vt:lpstr>Improper Deductions - Examples</vt:lpstr>
      <vt:lpstr>Effect of Improper Deductions</vt:lpstr>
      <vt:lpstr>Actual Practice</vt:lpstr>
      <vt:lpstr>Example: Effect of Improper Deductions</vt:lpstr>
      <vt:lpstr>Safe Harbor</vt:lpstr>
      <vt:lpstr>Clearly Communicated Policy</vt:lpstr>
      <vt:lpstr>Payroll Practices That Do Not Violate the Salary Basis Test</vt:lpstr>
      <vt:lpstr>Additional Compensation</vt:lpstr>
      <vt:lpstr>Hourly, Daily or Shift Basis</vt:lpstr>
      <vt:lpstr>Reasonable Relationship</vt:lpstr>
      <vt:lpstr>Fee Basis</vt:lpstr>
      <vt:lpstr>Fee Basis</vt:lpstr>
      <vt:lpstr>No Salary Requirements</vt:lpstr>
      <vt:lpstr>Review</vt:lpstr>
      <vt:lpstr>Executive Duties</vt:lpstr>
      <vt:lpstr>Executive Duties</vt:lpstr>
      <vt:lpstr>Primary Duty</vt:lpstr>
      <vt:lpstr>Primary Duty</vt:lpstr>
      <vt:lpstr>Management</vt:lpstr>
      <vt:lpstr>Management</vt:lpstr>
      <vt:lpstr>Department or Subdivision</vt:lpstr>
      <vt:lpstr>Department or Subdivision</vt:lpstr>
      <vt:lpstr>Customarily and Regularly</vt:lpstr>
      <vt:lpstr>Two or More</vt:lpstr>
      <vt:lpstr>Staffing Meets the “Two or More” Requirement</vt:lpstr>
      <vt:lpstr>Staffing Does Not Meet the “Two or more” Requirement</vt:lpstr>
      <vt:lpstr>Particular Weight</vt:lpstr>
      <vt:lpstr>Particular Weight</vt:lpstr>
      <vt:lpstr>Concurrent Duties</vt:lpstr>
      <vt:lpstr>20% Owner Executives</vt:lpstr>
      <vt:lpstr>Review</vt:lpstr>
      <vt:lpstr>Administrative Duties</vt:lpstr>
      <vt:lpstr>Administrative Duties</vt:lpstr>
      <vt:lpstr>Management or General Business Operations</vt:lpstr>
      <vt:lpstr>Management or General Business Operations</vt:lpstr>
      <vt:lpstr>Employers Customers</vt:lpstr>
      <vt:lpstr>Discretion and Independent Judgment</vt:lpstr>
      <vt:lpstr>Discretion and Independent Judgment</vt:lpstr>
      <vt:lpstr>Discretion and Independent Judgment</vt:lpstr>
      <vt:lpstr>Discretion and Independent Judgment</vt:lpstr>
      <vt:lpstr>Discretion and Independent Judgment</vt:lpstr>
      <vt:lpstr>Use of Manuals</vt:lpstr>
      <vt:lpstr>Insurance Claims Adjusters</vt:lpstr>
      <vt:lpstr>Financial Services</vt:lpstr>
      <vt:lpstr>Human Resources</vt:lpstr>
      <vt:lpstr>Other Exempt Positions</vt:lpstr>
      <vt:lpstr>Non-exempt Positions</vt:lpstr>
      <vt:lpstr>Review</vt:lpstr>
      <vt:lpstr>Learned Professional Duties</vt:lpstr>
      <vt:lpstr>Learned Professional</vt:lpstr>
      <vt:lpstr>Advanced  Knowledge</vt:lpstr>
      <vt:lpstr>Field of Science or Learning</vt:lpstr>
      <vt:lpstr>Prolonged Course of Specialized Intellectual Instruction</vt:lpstr>
      <vt:lpstr>Prolonged Course of Specialized Intellectual Instruction</vt:lpstr>
      <vt:lpstr>Customarily</vt:lpstr>
      <vt:lpstr>Doctors</vt:lpstr>
      <vt:lpstr>Nurses</vt:lpstr>
      <vt:lpstr>Other Medical Professions</vt:lpstr>
      <vt:lpstr>Other Exempt Professions</vt:lpstr>
      <vt:lpstr>Other Nonexempt Professions</vt:lpstr>
      <vt:lpstr>Creative Professional Duties</vt:lpstr>
      <vt:lpstr>Creative Professional Duties</vt:lpstr>
      <vt:lpstr>Recognized Field of Artistic or Creative Endeavor</vt:lpstr>
      <vt:lpstr>Invention, Imagination, Originality or Talent</vt:lpstr>
      <vt:lpstr>Journalists</vt:lpstr>
      <vt:lpstr>Review</vt:lpstr>
      <vt:lpstr>For More Information</vt:lpstr>
    </vt:vector>
  </TitlesOfParts>
  <Company>Employment Standards Administration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 Department of Labor </dc:creator>
  <cp:lastModifiedBy>Holly M Alagood</cp:lastModifiedBy>
  <cp:revision>189</cp:revision>
  <dcterms:created xsi:type="dcterms:W3CDTF">2003-10-19T18:12:55Z</dcterms:created>
  <dcterms:modified xsi:type="dcterms:W3CDTF">2011-08-12T16:28:47Z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0x0101007C9E9F2DE48A81478E7A612E31D2B995</vt:lpwstr>
  </property>
</Properties>
</file>